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1" r:id="rId3"/>
    <p:sldId id="266" r:id="rId4"/>
    <p:sldId id="267" r:id="rId5"/>
    <p:sldId id="360" r:id="rId6"/>
    <p:sldId id="361" r:id="rId7"/>
    <p:sldId id="379" r:id="rId8"/>
    <p:sldId id="365" r:id="rId9"/>
    <p:sldId id="366" r:id="rId10"/>
    <p:sldId id="387" r:id="rId11"/>
    <p:sldId id="363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5" r:id="rId20"/>
    <p:sldId id="374" r:id="rId21"/>
    <p:sldId id="377" r:id="rId22"/>
    <p:sldId id="279" r:id="rId23"/>
    <p:sldId id="386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88">
          <p15:clr>
            <a:srgbClr val="A4A3A4"/>
          </p15:clr>
        </p15:guide>
        <p15:guide id="4" pos="257" userDrawn="1">
          <p15:clr>
            <a:srgbClr val="A4A3A4"/>
          </p15:clr>
        </p15:guide>
        <p15:guide id="5" orient="horz" pos="1242">
          <p15:clr>
            <a:srgbClr val="A4A3A4"/>
          </p15:clr>
        </p15:guide>
        <p15:guide id="6" orient="horz" pos="1266">
          <p15:clr>
            <a:srgbClr val="A4A3A4"/>
          </p15:clr>
        </p15:guide>
        <p15:guide id="7" orient="horz" pos="1254">
          <p15:clr>
            <a:srgbClr val="A4A3A4"/>
          </p15:clr>
        </p15:guide>
        <p15:guide id="8" orient="horz" pos="1481">
          <p15:clr>
            <a:srgbClr val="A4A3A4"/>
          </p15:clr>
        </p15:guide>
        <p15:guide id="9" pos="4269">
          <p15:clr>
            <a:srgbClr val="A4A3A4"/>
          </p15:clr>
        </p15:guide>
        <p15:guide id="10" pos="372">
          <p15:clr>
            <a:srgbClr val="A4A3A4"/>
          </p15:clr>
        </p15:guide>
        <p15:guide id="11" pos="76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519"/>
    <a:srgbClr val="C61C47"/>
    <a:srgbClr val="3366FF"/>
    <a:srgbClr val="EA6A8A"/>
    <a:srgbClr val="BF7100"/>
    <a:srgbClr val="E9FFE1"/>
    <a:srgbClr val="FFCC99"/>
    <a:srgbClr val="7BC9EE"/>
    <a:srgbClr val="4BACC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9254" autoAdjust="0"/>
  </p:normalViewPr>
  <p:slideViewPr>
    <p:cSldViewPr snapToGrid="0" showGuides="1">
      <p:cViewPr varScale="1">
        <p:scale>
          <a:sx n="113" d="100"/>
          <a:sy n="113" d="100"/>
        </p:scale>
        <p:origin x="582" y="96"/>
      </p:cViewPr>
      <p:guideLst>
        <p:guide orient="horz" pos="2160"/>
        <p:guide pos="3840"/>
        <p:guide orient="horz" pos="2388"/>
        <p:guide pos="257"/>
        <p:guide orient="horz" pos="1242"/>
        <p:guide orient="horz" pos="1266"/>
        <p:guide orient="horz" pos="1254"/>
        <p:guide orient="horz" pos="1481"/>
        <p:guide pos="4269"/>
        <p:guide pos="372"/>
        <p:guide pos="7674"/>
      </p:guideLst>
    </p:cSldViewPr>
  </p:slideViewPr>
  <p:outlineViewPr>
    <p:cViewPr>
      <p:scale>
        <a:sx n="33" d="100"/>
        <a:sy n="33" d="100"/>
      </p:scale>
      <p:origin x="0" y="-25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22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50319813576888"/>
          <c:y val="0.27035290106268151"/>
          <c:w val="0.22980181613889009"/>
          <c:h val="0.6231377372041423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 %</c:v>
                </c:pt>
              </c:strCache>
            </c:strRef>
          </c:tx>
          <c:spPr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366FF"/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218-402D-AEF4-147D8A6FAEDF}"/>
              </c:ext>
            </c:extLst>
          </c:dPt>
          <c:dPt>
            <c:idx val="1"/>
            <c:bubble3D val="0"/>
            <c:spPr>
              <a:solidFill>
                <a:srgbClr val="7BC9EE"/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18-402D-AEF4-147D8A6FAEDF}"/>
              </c:ext>
            </c:extLst>
          </c:dPt>
          <c:dPt>
            <c:idx val="2"/>
            <c:bubble3D val="0"/>
            <c:spPr>
              <a:solidFill>
                <a:srgbClr val="C61C47">
                  <a:lumMod val="40000"/>
                  <a:lumOff val="60000"/>
                </a:srgbClr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218-402D-AEF4-147D8A6FAEDF}"/>
              </c:ext>
            </c:extLst>
          </c:dPt>
          <c:dPt>
            <c:idx val="3"/>
            <c:bubble3D val="0"/>
            <c:spPr>
              <a:solidFill>
                <a:srgbClr val="C61C47"/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18-402D-AEF4-147D8A6FAEDF}"/>
              </c:ext>
            </c:extLst>
          </c:dPt>
          <c:dPt>
            <c:idx val="4"/>
            <c:bubble3D val="0"/>
            <c:spPr>
              <a:solidFill>
                <a:srgbClr val="FFFFFF">
                  <a:lumMod val="50000"/>
                </a:srgbClr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218-402D-AEF4-147D8A6FAEDF}"/>
              </c:ext>
            </c:extLst>
          </c:dPt>
          <c:dLbls>
            <c:dLbl>
              <c:idx val="0"/>
              <c:layout>
                <c:manualLayout>
                  <c:x val="3.8867295946696294E-2"/>
                  <c:y val="-9.62285238014055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>
                      <a:solidFill>
                        <a:srgbClr val="3366FF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218-402D-AEF4-147D8A6FAE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659078289838986"/>
                  <c:y val="2.54722563003720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>
                      <a:solidFill>
                        <a:srgbClr val="7BC9EE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218-402D-AEF4-147D8A6FAE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3298167684619669E-2"/>
                  <c:y val="-4.52840112006614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218-402D-AEF4-147D8A6FAE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309272626318743E-2"/>
                  <c:y val="-0.101889025201488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>
                      <a:solidFill>
                        <a:srgbClr val="C00000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218-402D-AEF4-147D8A6FAE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8839533592449602E-3"/>
                  <c:y val="-0.121700780101777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218-402D-AEF4-147D8A6FAE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Une très bonne opinion</c:v>
                </c:pt>
                <c:pt idx="1">
                  <c:v>Une assez bonne opinion</c:v>
                </c:pt>
                <c:pt idx="2">
                  <c:v>Une assez mauvaise opinion</c:v>
                </c:pt>
                <c:pt idx="3">
                  <c:v>Une très mauvaise opinion</c:v>
                </c:pt>
                <c:pt idx="4">
                  <c:v>Ne se prononce pas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0.21000000000000008</c:v>
                </c:pt>
                <c:pt idx="1">
                  <c:v>0.58000000000000029</c:v>
                </c:pt>
                <c:pt idx="2">
                  <c:v>0.12000000000000002</c:v>
                </c:pt>
                <c:pt idx="3">
                  <c:v>2.0000000000000014E-2</c:v>
                </c:pt>
                <c:pt idx="4">
                  <c:v>7.0000000000000034E-2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218-402D-AEF4-147D8A6FAE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</c:plotArea>
    <c:legend>
      <c:legendPos val="t"/>
      <c:layout>
        <c:manualLayout>
          <c:xMode val="edge"/>
          <c:yMode val="edge"/>
          <c:x val="0"/>
          <c:y val="3.6135005502052536E-2"/>
          <c:w val="1"/>
          <c:h val="6.4656520106479834E-2"/>
        </c:manualLayout>
      </c:layout>
      <c:overlay val="0"/>
      <c:txPr>
        <a:bodyPr/>
        <a:lstStyle/>
        <a:p>
          <a:pPr>
            <a:defRPr sz="1200">
              <a:latin typeface="Verdana"/>
              <a:cs typeface="Verdana"/>
            </a:defRPr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537001341874592"/>
          <c:y val="0.13209292582180299"/>
          <c:w val="0.28315057910004865"/>
          <c:h val="0.73634766175607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 %</c:v>
                </c:pt>
              </c:strCache>
            </c:strRef>
          </c:tx>
          <c:spPr>
            <a:solidFill>
              <a:srgbClr val="3366FF"/>
            </a:solidFill>
            <a:ln w="15875">
              <a:solidFill>
                <a:schemeClr val="bg1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B88-4088-A050-811AC798B7A6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pPr>
                      <a:defRPr b="1" i="0" baseline="0">
                        <a:solidFill>
                          <a:srgbClr val="3366FF"/>
                        </a:solidFill>
                        <a:latin typeface="Verdana"/>
                        <a:cs typeface="Verdana"/>
                      </a:defRPr>
                    </a:pPr>
                    <a:fld id="{10F6BC28-CA64-41D6-94C8-6548017BFC7A}" type="VALUE">
                      <a:rPr lang="en-US">
                        <a:solidFill>
                          <a:srgbClr val="3366FF"/>
                        </a:solidFill>
                      </a:rPr>
                      <a:pPr>
                        <a:defRPr b="1" i="0" baseline="0">
                          <a:solidFill>
                            <a:srgbClr val="3366FF"/>
                          </a:solidFill>
                          <a:latin typeface="Verdana"/>
                          <a:cs typeface="Verdana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B88-4088-A050-811AC798B7A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6BA88FB-8E4A-4002-A732-500A7B98B713}" type="VALUE">
                      <a:rPr lang="en-US">
                        <a:solidFill>
                          <a:srgbClr val="3366FF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B88-4088-A050-811AC798B7A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b="1" i="0" baseline="0">
                        <a:solidFill>
                          <a:srgbClr val="3366FF"/>
                        </a:solidFill>
                        <a:latin typeface="Verdana"/>
                        <a:cs typeface="Verdana"/>
                      </a:defRPr>
                    </a:pPr>
                    <a:fld id="{6951A618-BA65-4B1B-9EB0-C53D3C0D9B3F}" type="VALUE">
                      <a:rPr lang="en-US">
                        <a:solidFill>
                          <a:srgbClr val="3366FF"/>
                        </a:solidFill>
                      </a:rPr>
                      <a:pPr>
                        <a:defRPr b="1" i="0" baseline="0">
                          <a:solidFill>
                            <a:srgbClr val="3366FF"/>
                          </a:solidFill>
                          <a:latin typeface="Verdana"/>
                          <a:cs typeface="Verdana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B88-4088-A050-811AC798B7A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350957F6-827A-4E82-A166-D56AD65025AF}" type="VALUE">
                      <a:rPr lang="en-US">
                        <a:solidFill>
                          <a:srgbClr val="3366FF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B88-4088-A050-811AC798B7A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E036CA1B-D5C8-443B-B670-7026D843FCA0}" type="VALUE">
                      <a:rPr lang="en-US">
                        <a:solidFill>
                          <a:srgbClr val="3366FF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B88-4088-A050-811AC798B7A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 b="1" i="0" baseline="0">
                        <a:solidFill>
                          <a:schemeClr val="tx1"/>
                        </a:solidFill>
                        <a:latin typeface="Verdana"/>
                        <a:cs typeface="Verdana"/>
                      </a:defRPr>
                    </a:pPr>
                    <a:fld id="{345EDDA1-6F3B-4748-B71A-EE401BEED45D}" type="VALUE">
                      <a:rPr lang="en-US" b="1" i="0" baseline="0">
                        <a:solidFill>
                          <a:schemeClr val="tx1"/>
                        </a:solidFill>
                      </a:rPr>
                      <a:pPr>
                        <a:defRPr b="1" i="0" baseline="0">
                          <a:solidFill>
                            <a:schemeClr val="tx1"/>
                          </a:solidFill>
                          <a:latin typeface="Verdana"/>
                          <a:cs typeface="Verdana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B88-4088-A050-811AC798B7A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rgbClr val="3366FF"/>
                    </a:solidFill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 Des parcours ouverts à toutes les filières, générales et techniques</c:v>
                </c:pt>
                <c:pt idx="1">
                  <c:v>Un accès à l’apprentissage dès 15 ans</c:v>
                </c:pt>
                <c:pt idx="2">
                  <c:v>Augmenter le temps passé en entreprise (rythme d’alternance)</c:v>
                </c:pt>
                <c:pt idx="3">
                  <c:v>Des dispositifs spécifiques pour les personnes en reprise d’études</c:v>
                </c:pt>
                <c:pt idx="4">
                  <c:v>L’obligation d’embaucher des apprentis de faible niveau de qualification</c:v>
                </c:pt>
                <c:pt idx="5">
                  <c:v>Des dispositifs spécifiques pour les moins de 30 ans</c:v>
                </c:pt>
                <c:pt idx="6">
                  <c:v>Des parcours réservés aux filières techniques</c:v>
                </c:pt>
                <c:pt idx="7">
                  <c:v>Ne se prononce pas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>
                  <c:v>0.5</c:v>
                </c:pt>
                <c:pt idx="1">
                  <c:v>0.4</c:v>
                </c:pt>
                <c:pt idx="2">
                  <c:v>0.37000000000000016</c:v>
                </c:pt>
                <c:pt idx="3">
                  <c:v>0.30000000000000016</c:v>
                </c:pt>
                <c:pt idx="4">
                  <c:v>0.29000000000000015</c:v>
                </c:pt>
                <c:pt idx="5">
                  <c:v>0.22</c:v>
                </c:pt>
                <c:pt idx="6">
                  <c:v>0.18000000000000008</c:v>
                </c:pt>
                <c:pt idx="7">
                  <c:v>8.0000000000000043E-2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B88-4088-A050-811AC798B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4247168"/>
        <c:axId val="224246048"/>
      </c:barChart>
      <c:valAx>
        <c:axId val="2242460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4247168"/>
        <c:crosses val="autoZero"/>
        <c:crossBetween val="between"/>
      </c:valAx>
      <c:catAx>
        <c:axId val="2242471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404040"/>
                </a:solidFill>
                <a:latin typeface="Verdana"/>
                <a:cs typeface="Verdana"/>
              </a:defRPr>
            </a:pPr>
            <a:endParaRPr lang="fr-FR"/>
          </a:p>
        </c:txPr>
        <c:crossAx val="22424604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445715180328809E-2"/>
          <c:y val="9.4149401387140008E-2"/>
          <c:w val="0.31644429463895335"/>
          <c:h val="0.7822886726915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S'applique très bien</c:v>
                </c:pt>
              </c:strCache>
            </c:strRef>
          </c:tx>
          <c:spPr>
            <a:solidFill>
              <a:srgbClr val="3366FF"/>
            </a:solidFill>
            <a:ln w="15875">
              <a:solidFill>
                <a:schemeClr val="bg1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112-4B30-8028-67BC45159101}"/>
              </c:ext>
            </c:extLst>
          </c:dPt>
          <c:dLbls>
            <c:dLbl>
              <c:idx val="1"/>
              <c:layout>
                <c:manualLayout>
                  <c:x val="-2.4645722054164091E-5"/>
                  <c:y val="4.670556462045112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12-4B30-8028-67BC451591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16790A53-1621-4EAD-992D-31B8E043B84B}" type="VALUE">
                      <a:rPr lang="en-US">
                        <a:solidFill>
                          <a:srgbClr val="3366FF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112-4B30-8028-67BC4515910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A6FE95AA-C397-497F-8879-6F1C213C4E04}" type="VALUE">
                      <a:rPr lang="en-US">
                        <a:solidFill>
                          <a:srgbClr val="3366FF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112-4B30-8028-67BC4515910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baseline="0">
                    <a:solidFill>
                      <a:srgbClr val="3366FF"/>
                    </a:solidFill>
                    <a:latin typeface="Verdana" panose="020B060403050404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Feuil1!$A$2:$A$9</c:f>
              <c:strCache>
                <c:ptCount val="8"/>
                <c:pt idx="0">
                  <c:v>Les Conseils régionaux</c:v>
                </c:pt>
                <c:pt idx="1">
                  <c:v> Pôle emploi</c:v>
                </c:pt>
                <c:pt idx="2">
                  <c:v>·         L’Etat via les établissements publics </c:v>
                </c:pt>
                <c:pt idx="3">
                  <c:v>·         L’Union européenne (FSE, etc)</c:v>
                </c:pt>
                <c:pt idx="4">
                  <c:v>·         Les OPCA, Organismes Paritaires Collecteurs Agréés</c:v>
                </c:pt>
                <c:pt idx="5">
                  <c:v>·         Les OPACIF, Organismes Paritaires Collecteurs Agréés pour le Financement du Congé Individuel de Formation</c:v>
                </c:pt>
                <c:pt idx="6">
                  <c:v>·         L’Agefiph</c:v>
                </c:pt>
                <c:pt idx="7">
                  <c:v>Ne se prononce pas 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>
                  <c:v>0.49000000000000016</c:v>
                </c:pt>
                <c:pt idx="1">
                  <c:v>0.75000000000000033</c:v>
                </c:pt>
                <c:pt idx="2">
                  <c:v>0.34</c:v>
                </c:pt>
                <c:pt idx="3">
                  <c:v>0.2</c:v>
                </c:pt>
                <c:pt idx="4">
                  <c:v>0.17</c:v>
                </c:pt>
                <c:pt idx="5">
                  <c:v>0.19</c:v>
                </c:pt>
                <c:pt idx="6">
                  <c:v>0.18000000000000008</c:v>
                </c:pt>
                <c:pt idx="7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12-4B30-8028-67BC45159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2520208"/>
        <c:axId val="322519648"/>
      </c:barChart>
      <c:valAx>
        <c:axId val="322519648"/>
        <c:scaling>
          <c:orientation val="maxMin"/>
        </c:scaling>
        <c:delete val="1"/>
        <c:axPos val="t"/>
        <c:numFmt formatCode="0%" sourceLinked="1"/>
        <c:majorTickMark val="out"/>
        <c:minorTickMark val="none"/>
        <c:tickLblPos val="none"/>
        <c:crossAx val="322520208"/>
        <c:crosses val="autoZero"/>
        <c:crossBetween val="between"/>
      </c:valAx>
      <c:catAx>
        <c:axId val="322520208"/>
        <c:scaling>
          <c:orientation val="maxMin"/>
        </c:scaling>
        <c:delete val="1"/>
        <c:axPos val="r"/>
        <c:numFmt formatCode="General" sourceLinked="0"/>
        <c:majorTickMark val="out"/>
        <c:minorTickMark val="none"/>
        <c:tickLblPos val="none"/>
        <c:crossAx val="32251964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48747163852962627"/>
          <c:h val="0.78509289368447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S'applique très bien</c:v>
                </c:pt>
              </c:strCache>
            </c:strRef>
          </c:tx>
          <c:spPr>
            <a:solidFill>
              <a:srgbClr val="3366FF"/>
            </a:solidFill>
            <a:ln w="15875">
              <a:solidFill>
                <a:schemeClr val="bg1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9FD-4BE2-99A9-56A9FFD96808}"/>
              </c:ext>
            </c:extLst>
          </c:dPt>
          <c:dLbls>
            <c:dLbl>
              <c:idx val="4"/>
              <c:layout/>
              <c:tx>
                <c:rich>
                  <a:bodyPr/>
                  <a:lstStyle/>
                  <a:p>
                    <a:fld id="{2FAA1F59-A3F9-416B-A0B3-F1284FC93C01}" type="VALUE">
                      <a:rPr lang="en-US">
                        <a:solidFill>
                          <a:srgbClr val="3366FF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9FD-4BE2-99A9-56A9FFD9680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38AE85B9-1BD0-4B2E-9E54-C51EE8477222}" type="VALUE">
                      <a:rPr lang="en-US">
                        <a:solidFill>
                          <a:srgbClr val="3366FF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9FD-4BE2-99A9-56A9FFD9680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baseline="0">
                      <a:solidFill>
                        <a:schemeClr val="tx1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rgbClr val="3366FF"/>
                    </a:solidFill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Feuil1!$A$2:$A$9</c:f>
              <c:numCache>
                <c:formatCode>General</c:formatCode>
                <c:ptCount val="8"/>
              </c:numCache>
            </c:numRef>
          </c:cat>
          <c:val>
            <c:numRef>
              <c:f>Feuil1!$B$2:$B$9</c:f>
              <c:numCache>
                <c:formatCode>0%</c:formatCode>
                <c:ptCount val="8"/>
                <c:pt idx="0">
                  <c:v>0.28000000000000008</c:v>
                </c:pt>
                <c:pt idx="1">
                  <c:v>0.28000000000000008</c:v>
                </c:pt>
                <c:pt idx="2">
                  <c:v>0.16</c:v>
                </c:pt>
                <c:pt idx="3">
                  <c:v>9.0000000000000024E-2</c:v>
                </c:pt>
                <c:pt idx="4">
                  <c:v>0.11</c:v>
                </c:pt>
                <c:pt idx="5">
                  <c:v>0.2</c:v>
                </c:pt>
                <c:pt idx="6">
                  <c:v>0.1</c:v>
                </c:pt>
                <c:pt idx="7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9FD-4BE2-99A9-56A9FFD96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2523008"/>
        <c:axId val="322522448"/>
      </c:barChart>
      <c:valAx>
        <c:axId val="3225224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22523008"/>
        <c:crosses val="autoZero"/>
        <c:crossBetween val="between"/>
      </c:valAx>
      <c:catAx>
        <c:axId val="3225230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2252244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93339525786783"/>
          <c:y val="9.2469416021224632E-2"/>
          <c:w val="0.30955082117386962"/>
          <c:h val="0.826915684157393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 %</c:v>
                </c:pt>
              </c:strCache>
            </c:strRef>
          </c:tx>
          <c:spPr>
            <a:solidFill>
              <a:srgbClr val="3366FF"/>
            </a:solidFill>
            <a:ln w="15875">
              <a:solidFill>
                <a:schemeClr val="bg1"/>
              </a:solidFill>
            </a:ln>
          </c:spPr>
          <c:invertIfNegative val="0"/>
          <c:dPt>
            <c:idx val="10"/>
            <c:invertIfNegative val="0"/>
            <c:bubble3D val="0"/>
            <c:spPr>
              <a:solidFill>
                <a:srgbClr val="707070"/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E30-4B37-96FA-6601B8AE0504}"/>
              </c:ext>
            </c:extLst>
          </c:dPt>
          <c:dLbls>
            <c:dLbl>
              <c:idx val="5"/>
              <c:spPr/>
              <c:txPr>
                <a:bodyPr/>
                <a:lstStyle/>
                <a:p>
                  <a:pPr>
                    <a:defRPr b="1" i="0" baseline="0">
                      <a:solidFill>
                        <a:srgbClr val="3366FF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b="1" i="0" baseline="0">
                      <a:solidFill>
                        <a:srgbClr val="3366FF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 i="0" baseline="0">
                      <a:solidFill>
                        <a:schemeClr val="tx1">
                          <a:lumMod val="50000"/>
                        </a:schemeClr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rgbClr val="3366FF"/>
                    </a:solidFill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Feuil1!$A$2:$A$12</c:f>
              <c:strCache>
                <c:ptCount val="11"/>
                <c:pt idx="0">
                  <c:v>Plus d’accès à la formation pour les jeunes déscolarisés de 18 à 30 ans</c:v>
                </c:pt>
                <c:pt idx="1">
                  <c:v>Plus de simplicité et moins de dispositifs</c:v>
                </c:pt>
                <c:pt idx="2">
                  <c:v>Plus d’accès à la formation pour les chômeurs de longue durée</c:v>
                </c:pt>
                <c:pt idx="3">
                  <c:v>Plus d’accès à la formation pour les salariés (perfectionnement dans l’emploi) </c:v>
                </c:pt>
                <c:pt idx="4">
                  <c:v>Plus d’accès à la formation pour les nouveaux chômeurs</c:v>
                </c:pt>
                <c:pt idx="5">
                  <c:v>Plus d’accès à la formation pour les handicapés</c:v>
                </c:pt>
                <c:pt idx="6">
                  <c:v>Plus d’accès à la formation pour les seniors encore en activité</c:v>
                </c:pt>
                <c:pt idx="7">
                  <c:v>Pas de priorité par public, mais selon des droits accumulés par chacun tout au long de la vie</c:v>
                </c:pt>
                <c:pt idx="8">
                  <c:v>Plus d’accès à la formation de base pour les illettrés</c:v>
                </c:pt>
                <c:pt idx="9">
                  <c:v>Autre </c:v>
                </c:pt>
                <c:pt idx="10">
                  <c:v>Ne se prononce pas</c:v>
                </c:pt>
              </c:strCache>
            </c:strRef>
          </c:cat>
          <c:val>
            <c:numRef>
              <c:f>Feuil1!$B$2:$B$12</c:f>
              <c:numCache>
                <c:formatCode>0%</c:formatCode>
                <c:ptCount val="11"/>
                <c:pt idx="0">
                  <c:v>0.41000000000000014</c:v>
                </c:pt>
                <c:pt idx="1">
                  <c:v>0.38000000000000017</c:v>
                </c:pt>
                <c:pt idx="2">
                  <c:v>0.35000000000000014</c:v>
                </c:pt>
                <c:pt idx="3">
                  <c:v>0.27</c:v>
                </c:pt>
                <c:pt idx="4">
                  <c:v>0.25</c:v>
                </c:pt>
                <c:pt idx="5">
                  <c:v>0.18000000000000008</c:v>
                </c:pt>
                <c:pt idx="6">
                  <c:v>0.17</c:v>
                </c:pt>
                <c:pt idx="7">
                  <c:v>0.17</c:v>
                </c:pt>
                <c:pt idx="8">
                  <c:v>0.15000000000000008</c:v>
                </c:pt>
                <c:pt idx="9">
                  <c:v>2.0000000000000011E-2</c:v>
                </c:pt>
                <c:pt idx="10">
                  <c:v>8.0000000000000043E-2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30-4B37-96FA-6601B8AE0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1411040"/>
        <c:axId val="224249968"/>
      </c:barChart>
      <c:valAx>
        <c:axId val="22424996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21411040"/>
        <c:crosses val="autoZero"/>
        <c:crossBetween val="between"/>
      </c:valAx>
      <c:catAx>
        <c:axId val="3214110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solidFill>
                  <a:srgbClr val="404040"/>
                </a:solidFill>
                <a:latin typeface="Verdana"/>
                <a:cs typeface="Verdana"/>
              </a:defRPr>
            </a:pPr>
            <a:endParaRPr lang="fr-FR"/>
          </a:p>
        </c:txPr>
        <c:crossAx val="2242499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71214612279088"/>
          <c:y val="0.25290274648862265"/>
          <c:w val="0.21319194970567204"/>
          <c:h val="0.4252837262132502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 %</c:v>
                </c:pt>
              </c:strCache>
            </c:strRef>
          </c:tx>
          <c:spPr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366FF"/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CD7-48D8-827F-0BB13CF769BD}"/>
              </c:ext>
            </c:extLst>
          </c:dPt>
          <c:dPt>
            <c:idx val="1"/>
            <c:bubble3D val="0"/>
            <c:spPr>
              <a:solidFill>
                <a:srgbClr val="C61C47"/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D7-48D8-827F-0BB13CF769BD}"/>
              </c:ext>
            </c:extLst>
          </c:dPt>
          <c:dPt>
            <c:idx val="2"/>
            <c:bubble3D val="0"/>
            <c:spPr>
              <a:solidFill>
                <a:srgbClr val="FFCC99"/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CD7-48D8-827F-0BB13CF769BD}"/>
              </c:ext>
            </c:extLst>
          </c:dPt>
          <c:dPt>
            <c:idx val="3"/>
            <c:bubble3D val="0"/>
            <c:spPr>
              <a:solidFill>
                <a:srgbClr val="FFFFFF">
                  <a:lumMod val="50000"/>
                </a:srgbClr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D7-48D8-827F-0BB13CF769BD}"/>
              </c:ext>
            </c:extLst>
          </c:dPt>
          <c:dLbls>
            <c:dLbl>
              <c:idx val="0"/>
              <c:layout>
                <c:manualLayout>
                  <c:x val="-5.5831226859761031E-2"/>
                  <c:y val="-6.9143024126560607E-2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3366FF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CD7-48D8-827F-0BB13CF769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68065065437867E-2"/>
                  <c:y val="-8.9199722173278359E-2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C61C47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D7-48D8-827F-0BB13CF769BD}"/>
                </c:ext>
                <c:ext xmlns:c15="http://schemas.microsoft.com/office/drawing/2012/chart" uri="{CE6537A1-D6FC-4f65-9D91-7224C49458BB}">
                  <c15:layout>
                    <c:manualLayout>
                      <c:w val="5.895461077671945E-2"/>
                      <c:h val="0.1727487146974426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1932472053284827"/>
                  <c:y val="-6.67220694472412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aseline="0">
                      <a:solidFill>
                        <a:schemeClr val="accent3">
                          <a:lumMod val="75000"/>
                        </a:schemeClr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CD7-48D8-827F-0BB13CF769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5651169948007344E-2"/>
                  <c:y val="2.4028432402839261E-2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solidFill>
                          <a:srgbClr val="595959"/>
                        </a:solidFill>
                        <a:latin typeface="Verdana"/>
                        <a:cs typeface="Verdana"/>
                      </a:defRPr>
                    </a:pPr>
                    <a:fld id="{51F40F91-3B89-43D9-B342-E3CA741F5AE7}" type="VALUE">
                      <a:rPr lang="en-US" sz="1100" baseline="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rgbClr val="595959"/>
                          </a:solidFill>
                          <a:latin typeface="Verdana"/>
                          <a:cs typeface="Verdana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D7-48D8-827F-0BB13CF769B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Suffisants, juste comme il faut</c:v>
                </c:pt>
                <c:pt idx="1">
                  <c:v>Trop importants</c:v>
                </c:pt>
                <c:pt idx="2">
                  <c:v>Pas assez importants</c:v>
                </c:pt>
                <c:pt idx="3">
                  <c:v>Ne se prononce pas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0.15000000000000008</c:v>
                </c:pt>
                <c:pt idx="1">
                  <c:v>7.0000000000000021E-2</c:v>
                </c:pt>
                <c:pt idx="2">
                  <c:v>0.59</c:v>
                </c:pt>
                <c:pt idx="3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CD7-48D8-827F-0BB13CF769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08"/>
        <c:holeSize val="6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260544088268135"/>
          <c:y val="0.32461896885948577"/>
          <c:w val="0.43521751950604132"/>
          <c:h val="0.5561614763156912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 %</c:v>
                </c:pt>
              </c:strCache>
            </c:strRef>
          </c:tx>
          <c:spPr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366FF"/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06D-4A0F-935F-ADF05E00BF7E}"/>
              </c:ext>
            </c:extLst>
          </c:dPt>
          <c:dPt>
            <c:idx val="1"/>
            <c:bubble3D val="0"/>
            <c:spPr>
              <a:solidFill>
                <a:srgbClr val="C61C47"/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6D-4A0F-935F-ADF05E00BF7E}"/>
              </c:ext>
            </c:extLst>
          </c:dPt>
          <c:dPt>
            <c:idx val="2"/>
            <c:bubble3D val="0"/>
            <c:spPr>
              <a:solidFill>
                <a:srgbClr val="FFCC99"/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06D-4A0F-935F-ADF05E00BF7E}"/>
              </c:ext>
            </c:extLst>
          </c:dPt>
          <c:dPt>
            <c:idx val="3"/>
            <c:bubble3D val="0"/>
            <c:spPr>
              <a:solidFill>
                <a:srgbClr val="FFFFFF">
                  <a:lumMod val="50000"/>
                </a:srgbClr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6D-4A0F-935F-ADF05E00BF7E}"/>
              </c:ext>
            </c:extLst>
          </c:dPt>
          <c:dLbls>
            <c:dLbl>
              <c:idx val="0"/>
              <c:layout>
                <c:manualLayout>
                  <c:x val="-7.4160090576304002E-2"/>
                  <c:y val="-0.10442120613918093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3366FF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06D-4A0F-935F-ADF05E00BF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146817498612097E-2"/>
                  <c:y val="-0.11224661128389897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C61C47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06D-4A0F-935F-ADF05E00BF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1087416294611816"/>
                  <c:y val="-7.9332362513377538E-2"/>
                </c:manualLayout>
              </c:layout>
              <c:spPr/>
              <c:txPr>
                <a:bodyPr/>
                <a:lstStyle/>
                <a:p>
                  <a:pPr>
                    <a:defRPr sz="2400" baseline="0">
                      <a:solidFill>
                        <a:schemeClr val="accent3">
                          <a:lumMod val="75000"/>
                        </a:schemeClr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06D-4A0F-935F-ADF05E00BF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3108642983470126"/>
                  <c:y val="1.97948410543858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06D-4A0F-935F-ADF05E00BF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Juste comme il faut</c:v>
                </c:pt>
                <c:pt idx="1">
                  <c:v>Trop importants</c:v>
                </c:pt>
                <c:pt idx="2">
                  <c:v>Pas assez importants</c:v>
                </c:pt>
                <c:pt idx="3">
                  <c:v>Ne se prononce pas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9.0000000000000024E-2</c:v>
                </c:pt>
                <c:pt idx="2">
                  <c:v>0.59</c:v>
                </c:pt>
                <c:pt idx="3">
                  <c:v>0.18000000000000008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06D-4A0F-935F-ADF05E00BF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09"/>
        <c:holeSize val="6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282209795957677"/>
          <c:y val="0.28016740821463548"/>
          <c:w val="0.22980181613889"/>
          <c:h val="0.6231377372041423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 %</c:v>
                </c:pt>
              </c:strCache>
            </c:strRef>
          </c:tx>
          <c:spPr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366FF"/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EF6-43E7-BB55-64F69FB31CE1}"/>
              </c:ext>
            </c:extLst>
          </c:dPt>
          <c:dPt>
            <c:idx val="1"/>
            <c:bubble3D val="0"/>
            <c:spPr>
              <a:solidFill>
                <a:srgbClr val="7BC9EE"/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F6-43E7-BB55-64F69FB31CE1}"/>
              </c:ext>
            </c:extLst>
          </c:dPt>
          <c:dPt>
            <c:idx val="2"/>
            <c:bubble3D val="0"/>
            <c:spPr>
              <a:solidFill>
                <a:srgbClr val="C61C47">
                  <a:lumMod val="60000"/>
                  <a:lumOff val="40000"/>
                </a:srgbClr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EF6-43E7-BB55-64F69FB31CE1}"/>
              </c:ext>
            </c:extLst>
          </c:dPt>
          <c:dPt>
            <c:idx val="3"/>
            <c:bubble3D val="0"/>
            <c:spPr>
              <a:solidFill>
                <a:srgbClr val="C61C47"/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F6-43E7-BB55-64F69FB31CE1}"/>
              </c:ext>
            </c:extLst>
          </c:dPt>
          <c:dPt>
            <c:idx val="4"/>
            <c:bubble3D val="0"/>
            <c:spPr>
              <a:solidFill>
                <a:srgbClr val="FFFFFF">
                  <a:lumMod val="50000"/>
                </a:srgbClr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EF6-43E7-BB55-64F69FB31CE1}"/>
              </c:ext>
            </c:extLst>
          </c:dPt>
          <c:dLbls>
            <c:dLbl>
              <c:idx val="0"/>
              <c:layout>
                <c:manualLayout>
                  <c:x val="-7.703174526837675E-2"/>
                  <c:y val="-6.1179545978759742E-2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3366FF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EF6-43E7-BB55-64F69FB31C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EF6-43E7-BB55-64F69FB31CE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438645197112716"/>
                  <c:y val="7.6712942379884172E-2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EA6A8A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EF6-43E7-BB55-64F69FB31C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2187673514714104E-2"/>
                  <c:y val="6.43222385277348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>
                      <a:solidFill>
                        <a:srgbClr val="C61C47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EF6-43E7-BB55-64F69FB31C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088284286507494E-2"/>
                  <c:y val="-3.39630084004960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i="1"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EF6-43E7-BB55-64F69FB31C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Juste comme il faut</c:v>
                </c:pt>
                <c:pt idx="2">
                  <c:v>Pas assez importante</c:v>
                </c:pt>
                <c:pt idx="3">
                  <c:v>Trop importante</c:v>
                </c:pt>
                <c:pt idx="4">
                  <c:v>Ne se prononce pas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 formatCode="0%">
                  <c:v>0.18000000000000008</c:v>
                </c:pt>
                <c:pt idx="2" formatCode="0%">
                  <c:v>0.68</c:v>
                </c:pt>
                <c:pt idx="3" formatCode="0%">
                  <c:v>8.0000000000000043E-2</c:v>
                </c:pt>
                <c:pt idx="4" formatCode="0%">
                  <c:v>6.0000000000000026E-2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EF6-43E7-BB55-64F69FB31C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95"/>
        <c:holeSize val="6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392703965863251"/>
          <c:y val="0.27709758904982706"/>
          <c:w val="0.22980181613889"/>
          <c:h val="0.6231377372041423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 %</c:v>
                </c:pt>
              </c:strCache>
            </c:strRef>
          </c:tx>
          <c:spPr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366FF"/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101-4B9E-BC7B-0F49044AD88C}"/>
              </c:ext>
            </c:extLst>
          </c:dPt>
          <c:dPt>
            <c:idx val="1"/>
            <c:bubble3D val="0"/>
            <c:spPr>
              <a:solidFill>
                <a:srgbClr val="7BC9EE"/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01-4B9E-BC7B-0F49044AD88C}"/>
              </c:ext>
            </c:extLst>
          </c:dPt>
          <c:dPt>
            <c:idx val="2"/>
            <c:bubble3D val="0"/>
            <c:spPr>
              <a:solidFill>
                <a:srgbClr val="C61C47">
                  <a:lumMod val="60000"/>
                  <a:lumOff val="40000"/>
                </a:srgbClr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101-4B9E-BC7B-0F49044AD88C}"/>
              </c:ext>
            </c:extLst>
          </c:dPt>
          <c:dPt>
            <c:idx val="3"/>
            <c:bubble3D val="0"/>
            <c:spPr>
              <a:solidFill>
                <a:srgbClr val="C61C47"/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01-4B9E-BC7B-0F49044AD88C}"/>
              </c:ext>
            </c:extLst>
          </c:dPt>
          <c:dPt>
            <c:idx val="4"/>
            <c:bubble3D val="0"/>
            <c:spPr>
              <a:solidFill>
                <a:srgbClr val="FFFFFF">
                  <a:lumMod val="50000"/>
                </a:srgbClr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101-4B9E-BC7B-0F49044AD88C}"/>
              </c:ext>
            </c:extLst>
          </c:dPt>
          <c:dLbls>
            <c:dLbl>
              <c:idx val="0"/>
              <c:layout>
                <c:manualLayout>
                  <c:x val="2.0691741683316812E-2"/>
                  <c:y val="-0.15174756838008269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3366FF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101-4B9E-BC7B-0F49044AD88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9388747283879906E-2"/>
                  <c:y val="-8.9679279110632767E-2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7BC9EE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101-4B9E-BC7B-0F49044AD88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549139367018327"/>
                  <c:y val="3.1428931179222755E-2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EA6A8A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101-4B9E-BC7B-0F49044AD88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2187673514714034E-2"/>
                  <c:y val="-6.30390429741255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>
                      <a:solidFill>
                        <a:srgbClr val="C61C47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101-4B9E-BC7B-0F49044AD88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314825097168238E-2"/>
                  <c:y val="-0.135852033601984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101-4B9E-BC7B-0F49044AD88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Très bien informé(e)</c:v>
                </c:pt>
                <c:pt idx="1">
                  <c:v>Assez bien informé(e) </c:v>
                </c:pt>
                <c:pt idx="2">
                  <c:v>Assez mal informé(e) </c:v>
                </c:pt>
                <c:pt idx="3">
                  <c:v>Très mal informé(e) </c:v>
                </c:pt>
                <c:pt idx="4">
                  <c:v>Ne se prononce pas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6.0000000000000026E-2</c:v>
                </c:pt>
                <c:pt idx="1">
                  <c:v>0.25</c:v>
                </c:pt>
                <c:pt idx="2">
                  <c:v>0.45</c:v>
                </c:pt>
                <c:pt idx="3">
                  <c:v>0.18000000000000008</c:v>
                </c:pt>
                <c:pt idx="4">
                  <c:v>6.0000000000000026E-2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101-4B9E-BC7B-0F49044AD8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</c:plotArea>
    <c:legend>
      <c:legendPos val="t"/>
      <c:layout>
        <c:manualLayout>
          <c:xMode val="edge"/>
          <c:yMode val="edge"/>
          <c:x val="0"/>
          <c:y val="4.1795448644878185E-2"/>
          <c:w val="1"/>
          <c:h val="6.465652010647982E-2"/>
        </c:manualLayout>
      </c:layout>
      <c:overlay val="0"/>
      <c:txPr>
        <a:bodyPr/>
        <a:lstStyle/>
        <a:p>
          <a:pPr>
            <a:defRPr sz="1200">
              <a:latin typeface="Verdana"/>
              <a:cs typeface="Verdana"/>
            </a:defRPr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791118528556955"/>
          <c:y val="0.18503512944217237"/>
          <c:w val="0.47943936310672841"/>
          <c:h val="0.806375976345105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rgbClr val="3366FF"/>
            </a:solidFill>
            <a:ln w="158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FFFF"/>
                    </a:solidFill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Feuil1!$A$2:$A$12</c:f>
              <c:strCache>
                <c:ptCount val="11"/>
                <c:pt idx="0">
                  <c:v>Bilan de compétences</c:v>
                </c:pt>
                <c:pt idx="1">
                  <c:v>VAE, validation des acquis de l’expérience</c:v>
                </c:pt>
                <c:pt idx="2">
                  <c:v>CIF, congé individuel de formation</c:v>
                </c:pt>
                <c:pt idx="3">
                  <c:v>CPF, compte personnel de formation</c:v>
                </c:pt>
                <c:pt idx="4">
                  <c:v>AIF, aide individuelle à la formation</c:v>
                </c:pt>
                <c:pt idx="5">
                  <c:v>CEP, conseil en évolution professionnelle</c:v>
                </c:pt>
                <c:pt idx="6">
                  <c:v>CSP, contrat de sécurisation professionnelle </c:v>
                </c:pt>
                <c:pt idx="7">
                  <c:v>AFPR, action de formation préalable au recrutement</c:v>
                </c:pt>
                <c:pt idx="8">
                  <c:v>POE, préparation opérationnelle à l’emploi</c:v>
                </c:pt>
                <c:pt idx="9">
                  <c:v>ADEMA </c:v>
                </c:pt>
                <c:pt idx="10">
                  <c:v>CléA</c:v>
                </c:pt>
              </c:strCache>
            </c:strRef>
          </c:cat>
          <c:val>
            <c:numRef>
              <c:f>Feuil1!$B$2:$B$12</c:f>
              <c:numCache>
                <c:formatCode>0%</c:formatCode>
                <c:ptCount val="11"/>
                <c:pt idx="0">
                  <c:v>0.70000000000000029</c:v>
                </c:pt>
                <c:pt idx="1">
                  <c:v>0.61000000000000032</c:v>
                </c:pt>
                <c:pt idx="2">
                  <c:v>0.58000000000000007</c:v>
                </c:pt>
                <c:pt idx="3">
                  <c:v>0.46</c:v>
                </c:pt>
                <c:pt idx="4">
                  <c:v>0.33000000000000024</c:v>
                </c:pt>
                <c:pt idx="5">
                  <c:v>0.17</c:v>
                </c:pt>
                <c:pt idx="6">
                  <c:v>0.16</c:v>
                </c:pt>
                <c:pt idx="7">
                  <c:v>0.15000000000000008</c:v>
                </c:pt>
                <c:pt idx="8">
                  <c:v>0.13</c:v>
                </c:pt>
                <c:pt idx="9">
                  <c:v>0.1</c:v>
                </c:pt>
                <c:pt idx="10">
                  <c:v>8.0000000000000043E-2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E1-4958-B83B-282BD4E3C8B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7BC9EE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8"/>
              <c:layout>
                <c:manualLayout>
                  <c:x val="-2.2136137244050912E-2"/>
                  <c:y val="-2.8042209929282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AE1-4958-B83B-282BD4E3C8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Feuil1!$A$2:$A$12</c:f>
              <c:strCache>
                <c:ptCount val="11"/>
                <c:pt idx="0">
                  <c:v>Bilan de compétences</c:v>
                </c:pt>
                <c:pt idx="1">
                  <c:v>VAE, validation des acquis de l’expérience</c:v>
                </c:pt>
                <c:pt idx="2">
                  <c:v>CIF, congé individuel de formation</c:v>
                </c:pt>
                <c:pt idx="3">
                  <c:v>CPF, compte personnel de formation</c:v>
                </c:pt>
                <c:pt idx="4">
                  <c:v>AIF, aide individuelle à la formation</c:v>
                </c:pt>
                <c:pt idx="5">
                  <c:v>CEP, conseil en évolution professionnelle</c:v>
                </c:pt>
                <c:pt idx="6">
                  <c:v>CSP, contrat de sécurisation professionnelle </c:v>
                </c:pt>
                <c:pt idx="7">
                  <c:v>AFPR, action de formation préalable au recrutement</c:v>
                </c:pt>
                <c:pt idx="8">
                  <c:v>POE, préparation opérationnelle à l’emploi</c:v>
                </c:pt>
                <c:pt idx="9">
                  <c:v>ADEMA </c:v>
                </c:pt>
                <c:pt idx="10">
                  <c:v>CléA</c:v>
                </c:pt>
              </c:strCache>
            </c:strRef>
          </c:cat>
          <c:val>
            <c:numRef>
              <c:f>Feuil1!$C$2:$C$12</c:f>
              <c:numCache>
                <c:formatCode>General</c:formatCode>
                <c:ptCount val="1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E1-4958-B83B-282BD4E3C8BF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rgbClr val="C61C47">
                <a:lumMod val="60000"/>
                <a:lumOff val="4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>
                <c:manualLayout>
                  <c:x val="-1.4388489208633106E-2"/>
                  <c:y val="2.246343459323239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AE1-4958-B83B-282BD4E3C8B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281595196284088E-2"/>
                  <c:y val="4.8970287390443061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AE1-4958-B83B-282BD4E3C8B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8544548976203803E-3"/>
                  <c:y val="2.24634345827720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AE1-4958-B83B-282BD4E3C8B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281682346430561E-2"/>
                  <c:y val="-2.7553648859228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AE1-4958-B83B-282BD4E3C8B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7708909795240729E-2"/>
                  <c:y val="-2.80388590462155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AE1-4958-B83B-282BD4E3C8B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65633646928610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AE1-4958-B83B-282BD4E3C8B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9.9612617598229154E-3"/>
                  <c:y val="2.24634345827720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AE1-4958-B83B-282BD4E3C8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Feuil1!$A$2:$A$12</c:f>
              <c:strCache>
                <c:ptCount val="11"/>
                <c:pt idx="0">
                  <c:v>Bilan de compétences</c:v>
                </c:pt>
                <c:pt idx="1">
                  <c:v>VAE, validation des acquis de l’expérience</c:v>
                </c:pt>
                <c:pt idx="2">
                  <c:v>CIF, congé individuel de formation</c:v>
                </c:pt>
                <c:pt idx="3">
                  <c:v>CPF, compte personnel de formation</c:v>
                </c:pt>
                <c:pt idx="4">
                  <c:v>AIF, aide individuelle à la formation</c:v>
                </c:pt>
                <c:pt idx="5">
                  <c:v>CEP, conseil en évolution professionnelle</c:v>
                </c:pt>
                <c:pt idx="6">
                  <c:v>CSP, contrat de sécurisation professionnelle </c:v>
                </c:pt>
                <c:pt idx="7">
                  <c:v>AFPR, action de formation préalable au recrutement</c:v>
                </c:pt>
                <c:pt idx="8">
                  <c:v>POE, préparation opérationnelle à l’emploi</c:v>
                </c:pt>
                <c:pt idx="9">
                  <c:v>ADEMA </c:v>
                </c:pt>
                <c:pt idx="10">
                  <c:v>CléA</c:v>
                </c:pt>
              </c:strCache>
            </c:strRef>
          </c:cat>
          <c:val>
            <c:numRef>
              <c:f>Feuil1!$D$2:$D$12</c:f>
              <c:numCache>
                <c:formatCode>General</c:formatCode>
                <c:ptCount val="1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AE1-4958-B83B-282BD4E3C8BF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rgbClr val="C61C47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>
                <c:manualLayout>
                  <c:x val="-7.7476480354178269E-3"/>
                  <c:y val="1.02820248619084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AE1-4958-B83B-282BD4E3C8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64084117321527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AE1-4958-B83B-282BD4E3C8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272274488101858E-3"/>
                  <c:y val="5.14101243095423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AE1-4958-B83B-282BD4E3C8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9612617598229154E-3"/>
                  <c:y val="2.8042209929282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AE1-4958-B83B-282BD4E3C8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9.9612617598229154E-3"/>
                  <c:y val="5.14101243095423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AE1-4958-B83B-282BD4E3C8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174788334081378E-2"/>
                  <c:y val="-2.80400018812564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BAE1-4958-B83B-282BD4E3C8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7.7472994348313081E-3"/>
                  <c:y val="8.832192103711142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AE1-4958-B83B-282BD4E3C8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FFFF"/>
                    </a:solidFill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Feuil1!$A$2:$A$12</c:f>
              <c:strCache>
                <c:ptCount val="11"/>
                <c:pt idx="0">
                  <c:v>Bilan de compétences</c:v>
                </c:pt>
                <c:pt idx="1">
                  <c:v>VAE, validation des acquis de l’expérience</c:v>
                </c:pt>
                <c:pt idx="2">
                  <c:v>CIF, congé individuel de formation</c:v>
                </c:pt>
                <c:pt idx="3">
                  <c:v>CPF, compte personnel de formation</c:v>
                </c:pt>
                <c:pt idx="4">
                  <c:v>AIF, aide individuelle à la formation</c:v>
                </c:pt>
                <c:pt idx="5">
                  <c:v>CEP, conseil en évolution professionnelle</c:v>
                </c:pt>
                <c:pt idx="6">
                  <c:v>CSP, contrat de sécurisation professionnelle </c:v>
                </c:pt>
                <c:pt idx="7">
                  <c:v>AFPR, action de formation préalable au recrutement</c:v>
                </c:pt>
                <c:pt idx="8">
                  <c:v>POE, préparation opérationnelle à l’emploi</c:v>
                </c:pt>
                <c:pt idx="9">
                  <c:v>ADEMA </c:v>
                </c:pt>
                <c:pt idx="10">
                  <c:v>CléA</c:v>
                </c:pt>
              </c:strCache>
            </c:strRef>
          </c:cat>
          <c:val>
            <c:numRef>
              <c:f>Feuil1!$E$2:$E$12</c:f>
              <c:numCache>
                <c:formatCode>0%</c:formatCode>
                <c:ptCount val="11"/>
                <c:pt idx="0">
                  <c:v>0.22</c:v>
                </c:pt>
                <c:pt idx="1">
                  <c:v>0.31000000000000016</c:v>
                </c:pt>
                <c:pt idx="2">
                  <c:v>0.34</c:v>
                </c:pt>
                <c:pt idx="3">
                  <c:v>0.45</c:v>
                </c:pt>
                <c:pt idx="4">
                  <c:v>0.58000000000000007</c:v>
                </c:pt>
                <c:pt idx="5">
                  <c:v>0.73000000000000032</c:v>
                </c:pt>
                <c:pt idx="6">
                  <c:v>0.74000000000000032</c:v>
                </c:pt>
                <c:pt idx="7">
                  <c:v>0.76000000000000034</c:v>
                </c:pt>
                <c:pt idx="8">
                  <c:v>0.78</c:v>
                </c:pt>
                <c:pt idx="9">
                  <c:v>0.8</c:v>
                </c:pt>
                <c:pt idx="10">
                  <c:v>0.82000000000000028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BAE1-4958-B83B-282BD4E3C8BF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Ne se prononce pas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>
                <c:manualLayout>
                  <c:x val="6.6408411732152769E-3"/>
                  <c:y val="1.02820248619084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AE1-4958-B83B-282BD4E3C8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64084117321527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BAE1-4958-B83B-282BD4E3C8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9612617598229154E-3"/>
                  <c:y val="5.14101243095423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BAE1-4958-B83B-282BD4E3C8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85445489762038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BAE1-4958-B83B-282BD4E3C8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7476480354178269E-3"/>
                  <c:y val="5.14101243095423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BAE1-4958-B83B-282BD4E3C8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64084117321527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BAE1-4958-B83B-282BD4E3C8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8.8544548976203803E-3"/>
                  <c:y val="1.02820248619084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BAE1-4958-B83B-282BD4E3C8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Feuil1!$A$2:$A$12</c:f>
              <c:strCache>
                <c:ptCount val="11"/>
                <c:pt idx="0">
                  <c:v>Bilan de compétences</c:v>
                </c:pt>
                <c:pt idx="1">
                  <c:v>VAE, validation des acquis de l’expérience</c:v>
                </c:pt>
                <c:pt idx="2">
                  <c:v>CIF, congé individuel de formation</c:v>
                </c:pt>
                <c:pt idx="3">
                  <c:v>CPF, compte personnel de formation</c:v>
                </c:pt>
                <c:pt idx="4">
                  <c:v>AIF, aide individuelle à la formation</c:v>
                </c:pt>
                <c:pt idx="5">
                  <c:v>CEP, conseil en évolution professionnelle</c:v>
                </c:pt>
                <c:pt idx="6">
                  <c:v>CSP, contrat de sécurisation professionnelle </c:v>
                </c:pt>
                <c:pt idx="7">
                  <c:v>AFPR, action de formation préalable au recrutement</c:v>
                </c:pt>
                <c:pt idx="8">
                  <c:v>POE, préparation opérationnelle à l’emploi</c:v>
                </c:pt>
                <c:pt idx="9">
                  <c:v>ADEMA </c:v>
                </c:pt>
                <c:pt idx="10">
                  <c:v>CléA</c:v>
                </c:pt>
              </c:strCache>
            </c:strRef>
          </c:cat>
          <c:val>
            <c:numRef>
              <c:f>Feuil1!$F$2:$F$12</c:f>
              <c:numCache>
                <c:formatCode>0%</c:formatCode>
                <c:ptCount val="11"/>
                <c:pt idx="0">
                  <c:v>8.0000000000000043E-2</c:v>
                </c:pt>
                <c:pt idx="1">
                  <c:v>8.0000000000000043E-2</c:v>
                </c:pt>
                <c:pt idx="2">
                  <c:v>8.0000000000000043E-2</c:v>
                </c:pt>
                <c:pt idx="3">
                  <c:v>9.0000000000000024E-2</c:v>
                </c:pt>
                <c:pt idx="4">
                  <c:v>9.0000000000000024E-2</c:v>
                </c:pt>
                <c:pt idx="5">
                  <c:v>0.1</c:v>
                </c:pt>
                <c:pt idx="6">
                  <c:v>0.1</c:v>
                </c:pt>
                <c:pt idx="7">
                  <c:v>9.0000000000000024E-2</c:v>
                </c:pt>
                <c:pt idx="8">
                  <c:v>9.0000000000000024E-2</c:v>
                </c:pt>
                <c:pt idx="9">
                  <c:v>0.1</c:v>
                </c:pt>
                <c:pt idx="10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BAE1-4958-B83B-282BD4E3C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6079360"/>
        <c:axId val="196078800"/>
      </c:barChart>
      <c:valAx>
        <c:axId val="1960788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96079360"/>
        <c:crosses val="autoZero"/>
        <c:crossBetween val="between"/>
      </c:valAx>
      <c:catAx>
        <c:axId val="1960793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fr-FR"/>
          </a:p>
        </c:txPr>
        <c:crossAx val="19607880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4293241070378106"/>
          <c:y val="7.7027117184325325E-2"/>
          <c:w val="0.42137383491147745"/>
          <c:h val="6.5172938120650684E-2"/>
        </c:manualLayout>
      </c:layout>
      <c:overlay val="0"/>
      <c:txPr>
        <a:bodyPr/>
        <a:lstStyle/>
        <a:p>
          <a:pPr>
            <a:defRPr sz="1400">
              <a:latin typeface="Verdana"/>
              <a:cs typeface="Verdana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424212053736774"/>
          <c:y val="0.23068082851436503"/>
          <c:w val="0.39310842785493022"/>
          <c:h val="0.760730277272912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Plutôt bien</c:v>
                </c:pt>
              </c:strCache>
            </c:strRef>
          </c:tx>
          <c:spPr>
            <a:solidFill>
              <a:srgbClr val="3366FF"/>
            </a:solidFill>
            <a:ln w="158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FFFF"/>
                    </a:solidFill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Les actions courtes du plan de formation</c:v>
                </c:pt>
                <c:pt idx="1">
                  <c:v>Les autres dispositifs de formation professionnelle continue</c:v>
                </c:pt>
                <c:pt idx="2">
                  <c:v>Le CPF ou Compte Personnel de Formation</c:v>
                </c:pt>
                <c:pt idx="3">
                  <c:v>Le contrat de professionnalisation</c:v>
                </c:pt>
                <c:pt idx="4">
                  <c:v>Les formations longues qualifiantes ou diplômantes pour adultes</c:v>
                </c:pt>
                <c:pt idx="5">
                  <c:v>L’apprentissage</c:v>
                </c:pt>
                <c:pt idx="6">
                  <c:v>Les formations en alternance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0.27</c:v>
                </c:pt>
                <c:pt idx="1">
                  <c:v>0.28000000000000008</c:v>
                </c:pt>
                <c:pt idx="2">
                  <c:v>0.28000000000000008</c:v>
                </c:pt>
                <c:pt idx="3">
                  <c:v>0.35000000000000014</c:v>
                </c:pt>
                <c:pt idx="4">
                  <c:v>0.42000000000000015</c:v>
                </c:pt>
                <c:pt idx="5">
                  <c:v>0.64000000000000035</c:v>
                </c:pt>
                <c:pt idx="6">
                  <c:v>0.64000000000000035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3D-44AA-8310-88113C96120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7BC9EE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6"/>
              <c:layout>
                <c:manualLayout>
                  <c:x val="-2.2136137244050912E-2"/>
                  <c:y val="-2.8042209929282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3D-44AA-8310-88113C96120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Les actions courtes du plan de formation</c:v>
                </c:pt>
                <c:pt idx="1">
                  <c:v>Les autres dispositifs de formation professionnelle continue</c:v>
                </c:pt>
                <c:pt idx="2">
                  <c:v>Le CPF ou Compte Personnel de Formation</c:v>
                </c:pt>
                <c:pt idx="3">
                  <c:v>Le contrat de professionnalisation</c:v>
                </c:pt>
                <c:pt idx="4">
                  <c:v>Les formations longues qualifiantes ou diplômantes pour adultes</c:v>
                </c:pt>
                <c:pt idx="5">
                  <c:v>L’apprentissage</c:v>
                </c:pt>
                <c:pt idx="6">
                  <c:v>Les formations en alternance</c:v>
                </c:pt>
              </c:strCache>
            </c:strRef>
          </c:cat>
          <c:val>
            <c:numRef>
              <c:f>Feuil1!$C$2:$C$8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3D-44AA-8310-88113C96120F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rgbClr val="C61C47">
                <a:lumMod val="60000"/>
                <a:lumOff val="4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>
                <c:manualLayout>
                  <c:x val="-1.3281682346430561E-2"/>
                  <c:y val="-2.7553648859228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3D-44AA-8310-88113C96120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9612617598229154E-3"/>
                  <c:y val="2.24634345827720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3D-44AA-8310-88113C96120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281595196284088E-2"/>
                  <c:y val="4.8970287390443061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3D-44AA-8310-88113C96120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8544548976203803E-3"/>
                  <c:y val="2.24634345827720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C3D-44AA-8310-88113C96120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388489208633106E-2"/>
                  <c:y val="2.246343459323239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C3D-44AA-8310-88113C96120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7708909795240729E-2"/>
                  <c:y val="-2.80388590462155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C3D-44AA-8310-88113C96120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65633646928610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C3D-44AA-8310-88113C96120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Les actions courtes du plan de formation</c:v>
                </c:pt>
                <c:pt idx="1">
                  <c:v>Les autres dispositifs de formation professionnelle continue</c:v>
                </c:pt>
                <c:pt idx="2">
                  <c:v>Le CPF ou Compte Personnel de Formation</c:v>
                </c:pt>
                <c:pt idx="3">
                  <c:v>Le contrat de professionnalisation</c:v>
                </c:pt>
                <c:pt idx="4">
                  <c:v>Les formations longues qualifiantes ou diplômantes pour adultes</c:v>
                </c:pt>
                <c:pt idx="5">
                  <c:v>L’apprentissage</c:v>
                </c:pt>
                <c:pt idx="6">
                  <c:v>Les formations en alternance</c:v>
                </c:pt>
              </c:strCache>
            </c:strRef>
          </c:cat>
          <c:val>
            <c:numRef>
              <c:f>Feuil1!$D$2:$D$8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C3D-44AA-8310-88113C96120F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Plutôt mal</c:v>
                </c:pt>
              </c:strCache>
            </c:strRef>
          </c:tx>
          <c:spPr>
            <a:solidFill>
              <a:srgbClr val="C61C47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>
                <c:manualLayout>
                  <c:x val="-9.9612617598229154E-3"/>
                  <c:y val="2.8042209929282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C3D-44AA-8310-88113C9612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7472994348313081E-3"/>
                  <c:y val="8.832192103711142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C3D-44AA-8310-88113C9612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64084117321527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C3D-44AA-8310-88113C9612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3403431101273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C3D-44AA-8310-88113C9612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7476480354178269E-3"/>
                  <c:y val="1.02820248619084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C3D-44AA-8310-88113C9612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9612617598229154E-3"/>
                  <c:y val="5.14101243095423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C3D-44AA-8310-88113C9612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2174788334081378E-2"/>
                  <c:y val="-2.80400018812564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C3D-44AA-8310-88113C9612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FFFF"/>
                    </a:solidFill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Les actions courtes du plan de formation</c:v>
                </c:pt>
                <c:pt idx="1">
                  <c:v>Les autres dispositifs de formation professionnelle continue</c:v>
                </c:pt>
                <c:pt idx="2">
                  <c:v>Le CPF ou Compte Personnel de Formation</c:v>
                </c:pt>
                <c:pt idx="3">
                  <c:v>Le contrat de professionnalisation</c:v>
                </c:pt>
                <c:pt idx="4">
                  <c:v>Les formations longues qualifiantes ou diplômantes pour adultes</c:v>
                </c:pt>
                <c:pt idx="5">
                  <c:v>L’apprentissage</c:v>
                </c:pt>
                <c:pt idx="6">
                  <c:v>Les formations en alternance</c:v>
                </c:pt>
              </c:strCache>
            </c:strRef>
          </c:cat>
          <c:val>
            <c:numRef>
              <c:f>Feuil1!$E$2:$E$8</c:f>
              <c:numCache>
                <c:formatCode>0%</c:formatCode>
                <c:ptCount val="7"/>
                <c:pt idx="0">
                  <c:v>0.54</c:v>
                </c:pt>
                <c:pt idx="1">
                  <c:v>0.51</c:v>
                </c:pt>
                <c:pt idx="2">
                  <c:v>0.51</c:v>
                </c:pt>
                <c:pt idx="3">
                  <c:v>0.5</c:v>
                </c:pt>
                <c:pt idx="4">
                  <c:v>0.43000000000000016</c:v>
                </c:pt>
                <c:pt idx="5">
                  <c:v>0.27</c:v>
                </c:pt>
                <c:pt idx="6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AC3D-44AA-8310-88113C96120F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Ne se prononce pas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>
                <c:manualLayout>
                  <c:x val="8.85445489762038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C3D-44AA-8310-88113C9612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544548976203803E-3"/>
                  <c:y val="1.02820248619084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AC3D-44AA-8310-88113C9612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64084117321527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C3D-44AA-8310-88113C9612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9612617598229154E-3"/>
                  <c:y val="5.14101243095423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AC3D-44AA-8310-88113C9612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6408411732152769E-3"/>
                  <c:y val="1.02820248619084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AC3D-44AA-8310-88113C9612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7476480354178269E-3"/>
                  <c:y val="5.14101243095423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AC3D-44AA-8310-88113C9612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64084117321527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AC3D-44AA-8310-88113C9612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Les actions courtes du plan de formation</c:v>
                </c:pt>
                <c:pt idx="1">
                  <c:v>Les autres dispositifs de formation professionnelle continue</c:v>
                </c:pt>
                <c:pt idx="2">
                  <c:v>Le CPF ou Compte Personnel de Formation</c:v>
                </c:pt>
                <c:pt idx="3">
                  <c:v>Le contrat de professionnalisation</c:v>
                </c:pt>
                <c:pt idx="4">
                  <c:v>Les formations longues qualifiantes ou diplômantes pour adultes</c:v>
                </c:pt>
                <c:pt idx="5">
                  <c:v>L’apprentissage</c:v>
                </c:pt>
                <c:pt idx="6">
                  <c:v>Les formations en alternance</c:v>
                </c:pt>
              </c:strCache>
            </c:strRef>
          </c:cat>
          <c:val>
            <c:numRef>
              <c:f>Feuil1!$F$2:$F$8</c:f>
              <c:numCache>
                <c:formatCode>0%</c:formatCode>
                <c:ptCount val="7"/>
                <c:pt idx="0">
                  <c:v>0.19</c:v>
                </c:pt>
                <c:pt idx="1">
                  <c:v>0.21000000000000008</c:v>
                </c:pt>
                <c:pt idx="2">
                  <c:v>0.21000000000000008</c:v>
                </c:pt>
                <c:pt idx="3">
                  <c:v>0.15000000000000008</c:v>
                </c:pt>
                <c:pt idx="4">
                  <c:v>0.15000000000000008</c:v>
                </c:pt>
                <c:pt idx="5">
                  <c:v>9.0000000000000024E-2</c:v>
                </c:pt>
                <c:pt idx="6">
                  <c:v>9.0000000000000024E-2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AC3D-44AA-8310-88113C961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22044816"/>
        <c:axId val="217919392"/>
      </c:barChart>
      <c:valAx>
        <c:axId val="2179193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322044816"/>
        <c:crosses val="autoZero"/>
        <c:crossBetween val="between"/>
      </c:valAx>
      <c:catAx>
        <c:axId val="322044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fr-FR"/>
          </a:p>
        </c:txPr>
        <c:crossAx val="21791939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45146024428186099"/>
          <c:y val="0.12837852864054214"/>
          <c:w val="0.42137383491147745"/>
          <c:h val="6.5172938120650684E-2"/>
        </c:manualLayout>
      </c:layout>
      <c:overlay val="0"/>
      <c:txPr>
        <a:bodyPr/>
        <a:lstStyle/>
        <a:p>
          <a:pPr>
            <a:defRPr sz="1300">
              <a:latin typeface="Verdana"/>
              <a:cs typeface="Verdana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114568415548544"/>
          <c:y val="9.8129917421307333E-2"/>
          <c:w val="0.32803600962451684"/>
          <c:h val="0.795782926456938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 %</c:v>
                </c:pt>
              </c:strCache>
            </c:strRef>
          </c:tx>
          <c:spPr>
            <a:solidFill>
              <a:srgbClr val="3366FF"/>
            </a:solidFill>
            <a:ln w="15875">
              <a:solidFill>
                <a:schemeClr val="bg1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5D9-4DA6-AE44-ACE6F5F137DF}"/>
              </c:ext>
            </c:extLst>
          </c:dPt>
          <c:dLbls>
            <c:dLbl>
              <c:idx val="3"/>
              <c:spPr/>
              <c:txPr>
                <a:bodyPr/>
                <a:lstStyle/>
                <a:p>
                  <a:pPr>
                    <a:defRPr b="1" i="0" baseline="0">
                      <a:solidFill>
                        <a:srgbClr val="3366FF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b="1" i="0" baseline="0">
                      <a:solidFill>
                        <a:srgbClr val="3366FF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 i="0" baseline="0">
                      <a:solidFill>
                        <a:schemeClr val="tx1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rgbClr val="3366FF"/>
                    </a:solidFill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Les qualifications et l’expérience des formateurs</c:v>
                </c:pt>
                <c:pt idx="1">
                  <c:v>Son coût</c:v>
                </c:pt>
                <c:pt idx="2">
                  <c:v>Les lieux de proximité où l’on peut se former</c:v>
                </c:pt>
                <c:pt idx="3">
                  <c:v>La modalité de formation (en salle, à distance, par Internet)</c:v>
                </c:pt>
                <c:pt idx="4">
                  <c:v>Les références, la réputation des organismes de formation</c:v>
                </c:pt>
                <c:pt idx="5">
                  <c:v>Les résultats aux examens</c:v>
                </c:pt>
                <c:pt idx="6">
                  <c:v>Les financeurs</c:v>
                </c:pt>
                <c:pt idx="7">
                  <c:v>Ne se prononce pas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>
                  <c:v>0.48000000000000004</c:v>
                </c:pt>
                <c:pt idx="1">
                  <c:v>0.48000000000000004</c:v>
                </c:pt>
                <c:pt idx="2">
                  <c:v>0.44</c:v>
                </c:pt>
                <c:pt idx="3">
                  <c:v>0.34</c:v>
                </c:pt>
                <c:pt idx="4">
                  <c:v>0.31000000000000005</c:v>
                </c:pt>
                <c:pt idx="5">
                  <c:v>0.21000000000000002</c:v>
                </c:pt>
                <c:pt idx="6">
                  <c:v>0.15000000000000002</c:v>
                </c:pt>
                <c:pt idx="7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5D9-4DA6-AE44-ACE6F5F13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2025696"/>
        <c:axId val="319664336"/>
      </c:barChart>
      <c:valAx>
        <c:axId val="3196643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2025696"/>
        <c:crosses val="autoZero"/>
        <c:crossBetween val="between"/>
      </c:valAx>
      <c:catAx>
        <c:axId val="2220256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404040"/>
                </a:solidFill>
                <a:latin typeface="Verdana"/>
                <a:cs typeface="Verdana"/>
              </a:defRPr>
            </a:pPr>
            <a:endParaRPr lang="fr-FR"/>
          </a:p>
        </c:txPr>
        <c:crossAx val="31966433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563046776287922"/>
          <c:y val="0.16039543282221694"/>
          <c:w val="0.34418271563916825"/>
          <c:h val="0.761819918056442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 %</c:v>
                </c:pt>
              </c:strCache>
            </c:strRef>
          </c:tx>
          <c:spPr>
            <a:solidFill>
              <a:srgbClr val="3366FF"/>
            </a:solidFill>
            <a:ln w="15875">
              <a:solidFill>
                <a:schemeClr val="bg1"/>
              </a:solidFill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5BC-45FC-B715-DCE32FCAA1C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i="0" baseline="0">
                      <a:solidFill>
                        <a:srgbClr val="3366FF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 i="0" baseline="0">
                      <a:solidFill>
                        <a:srgbClr val="3366FF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 i="0" baseline="0">
                      <a:solidFill>
                        <a:schemeClr val="tx1">
                          <a:lumMod val="50000"/>
                        </a:schemeClr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rgbClr val="3366FF"/>
                    </a:solidFill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Permettant de changer de métier (reconversion)</c:v>
                </c:pt>
                <c:pt idx="1">
                  <c:v>Techniques, orientées métiers</c:v>
                </c:pt>
                <c:pt idx="2">
                  <c:v>Courtes, pour obtenir des qualifications manquantes</c:v>
                </c:pt>
                <c:pt idx="3">
                  <c:v>Fondamentales (lire, écrire, parler)</c:v>
                </c:pt>
                <c:pt idx="4">
                  <c:v>De maîtrise des outils informatiques et numériques</c:v>
                </c:pt>
                <c:pt idx="5">
                  <c:v>Longues pour obtenir des diplômes </c:v>
                </c:pt>
                <c:pt idx="6">
                  <c:v>Ne se prononce pas 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0.62000000000000033</c:v>
                </c:pt>
                <c:pt idx="1">
                  <c:v>0.52</c:v>
                </c:pt>
                <c:pt idx="2">
                  <c:v>0.43000000000000016</c:v>
                </c:pt>
                <c:pt idx="3">
                  <c:v>0.30000000000000016</c:v>
                </c:pt>
                <c:pt idx="4">
                  <c:v>0.29000000000000015</c:v>
                </c:pt>
                <c:pt idx="5">
                  <c:v>0.15000000000000008</c:v>
                </c:pt>
                <c:pt idx="6">
                  <c:v>7.0000000000000021E-2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5BC-45FC-B715-DCE32FCAA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0561184"/>
        <c:axId val="217916032"/>
      </c:barChart>
      <c:valAx>
        <c:axId val="2179160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0561184"/>
        <c:crosses val="autoZero"/>
        <c:crossBetween val="between"/>
      </c:valAx>
      <c:catAx>
        <c:axId val="22056118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404040"/>
                </a:solidFill>
                <a:latin typeface="Verdana"/>
                <a:cs typeface="Verdana"/>
              </a:defRPr>
            </a:pPr>
            <a:endParaRPr lang="fr-FR"/>
          </a:p>
        </c:txPr>
        <c:crossAx val="2179160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339214515728443"/>
          <c:y val="0.1714410048453007"/>
          <c:w val="0.48961693153048746"/>
          <c:h val="0.779226026028596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Une très bonne opinion</c:v>
                </c:pt>
              </c:strCache>
            </c:strRef>
          </c:tx>
          <c:spPr>
            <a:solidFill>
              <a:srgbClr val="3366FF"/>
            </a:solidFill>
            <a:ln w="158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FFFF"/>
                    </a:solidFill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De l’apprentissage</c:v>
                </c:pt>
                <c:pt idx="1">
                  <c:v>Du contrat de professionnalisation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0.33000000000000024</c:v>
                </c:pt>
                <c:pt idx="1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5F-4D93-BD1E-16E9E64CBA6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Une assez bonne opinion</c:v>
                </c:pt>
              </c:strCache>
            </c:strRef>
          </c:tx>
          <c:spPr>
            <a:solidFill>
              <a:srgbClr val="7BC9EE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>
                <c:manualLayout>
                  <c:x val="-2.2136137244050912E-2"/>
                  <c:y val="-2.8042209929282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75F-4D93-BD1E-16E9E64CBA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De l’apprentissage</c:v>
                </c:pt>
                <c:pt idx="1">
                  <c:v>Du contrat de professionnalisation</c:v>
                </c:pt>
              </c:strCache>
            </c:strRef>
          </c:cat>
          <c:val>
            <c:numRef>
              <c:f>Feuil1!$C$2:$C$3</c:f>
              <c:numCache>
                <c:formatCode>0%</c:formatCode>
                <c:ptCount val="2"/>
                <c:pt idx="0">
                  <c:v>0.49000000000000016</c:v>
                </c:pt>
                <c:pt idx="1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5F-4D93-BD1E-16E9E64CBA6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Une assez mauvaise opinion</c:v>
                </c:pt>
              </c:strCache>
            </c:strRef>
          </c:tx>
          <c:spPr>
            <a:solidFill>
              <a:srgbClr val="C61C47">
                <a:lumMod val="60000"/>
                <a:lumOff val="4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>
                <c:manualLayout>
                  <c:x val="-3.3204205866076398E-3"/>
                  <c:y val="2.29157233080595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75F-4D93-BD1E-16E9E64CBA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204205866076398E-3"/>
                  <c:y val="1.065581133577736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75F-4D93-BD1E-16E9E64CBA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De l’apprentissage</c:v>
                </c:pt>
                <c:pt idx="1">
                  <c:v>Du contrat de professionnalisation</c:v>
                </c:pt>
              </c:strCache>
            </c:strRef>
          </c:cat>
          <c:val>
            <c:numRef>
              <c:f>Feuil1!$D$2:$D$3</c:f>
              <c:numCache>
                <c:formatCode>0%</c:formatCode>
                <c:ptCount val="2"/>
                <c:pt idx="0">
                  <c:v>8.0000000000000043E-2</c:v>
                </c:pt>
                <c:pt idx="1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75F-4D93-BD1E-16E9E64CBA6C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Une très mauvaise opinion</c:v>
                </c:pt>
              </c:strCache>
            </c:strRef>
          </c:tx>
          <c:spPr>
            <a:solidFill>
              <a:srgbClr val="C61C47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>
                <c:manualLayout>
                  <c:x val="4.4273145989568103E-3"/>
                  <c:y val="1.067872705906940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75F-4D93-BD1E-16E9E64CBA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068068622024645E-3"/>
                  <c:y val="5.8210520333579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75F-4D93-BD1E-16E9E64CBA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FFFF"/>
                    </a:solidFill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De l’apprentissage</c:v>
                </c:pt>
                <c:pt idx="1">
                  <c:v>Du contrat de professionnalisation</c:v>
                </c:pt>
              </c:strCache>
            </c:strRef>
          </c:cat>
          <c:val>
            <c:numRef>
              <c:f>Feuil1!$E$2:$E$3</c:f>
              <c:numCache>
                <c:formatCode>0%</c:formatCode>
                <c:ptCount val="2"/>
                <c:pt idx="0">
                  <c:v>2.0000000000000011E-2</c:v>
                </c:pt>
                <c:pt idx="1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75F-4D93-BD1E-16E9E64CBA6C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Ne se prononce pas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>
                <c:manualLayout>
                  <c:x val="6.64084117321527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75F-4D93-BD1E-16E9E64CBA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7476480354178269E-3"/>
                  <c:y val="5.14101243095423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75F-4D93-BD1E-16E9E64CBA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De l’apprentissage</c:v>
                </c:pt>
                <c:pt idx="1">
                  <c:v>Du contrat de professionnalisation</c:v>
                </c:pt>
              </c:strCache>
            </c:strRef>
          </c:cat>
          <c:val>
            <c:numRef>
              <c:f>Feuil1!$F$2:$F$3</c:f>
              <c:numCache>
                <c:formatCode>0%</c:formatCode>
                <c:ptCount val="2"/>
                <c:pt idx="0">
                  <c:v>8.0000000000000043E-2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75F-4D93-BD1E-16E9E64CB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7429184"/>
        <c:axId val="322722240"/>
      </c:barChart>
      <c:valAx>
        <c:axId val="3227222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97429184"/>
        <c:crosses val="autoZero"/>
        <c:crossBetween val="between"/>
      </c:valAx>
      <c:catAx>
        <c:axId val="19742918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fr-FR"/>
          </a:p>
        </c:txPr>
        <c:crossAx val="322722240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1.3004544880146759E-3"/>
          <c:y val="1.746178115667572E-2"/>
          <c:w val="0.90332042058660766"/>
          <c:h val="0.13224136856366087"/>
        </c:manualLayout>
      </c:layout>
      <c:overlay val="0"/>
      <c:txPr>
        <a:bodyPr/>
        <a:lstStyle/>
        <a:p>
          <a:pPr>
            <a:defRPr sz="1200">
              <a:latin typeface="Verdana"/>
              <a:cs typeface="Verdana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726407463919881"/>
          <c:y val="0.28667252773701424"/>
          <c:w val="0.23646478115832431"/>
          <c:h val="0.6026637784738267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En %</c:v>
                </c:pt>
              </c:strCache>
            </c:strRef>
          </c:tx>
          <c:spPr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366FF"/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0F6-4AA9-A39B-0FCE0B1E9F41}"/>
              </c:ext>
            </c:extLst>
          </c:dPt>
          <c:dPt>
            <c:idx val="1"/>
            <c:bubble3D val="0"/>
            <c:spPr>
              <a:solidFill>
                <a:srgbClr val="7BC9EE"/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F6-4AA9-A39B-0FCE0B1E9F41}"/>
              </c:ext>
            </c:extLst>
          </c:dPt>
          <c:dPt>
            <c:idx val="2"/>
            <c:bubble3D val="0"/>
            <c:spPr>
              <a:solidFill>
                <a:srgbClr val="C61C47">
                  <a:lumMod val="60000"/>
                  <a:lumOff val="40000"/>
                </a:srgbClr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0F6-4AA9-A39B-0FCE0B1E9F41}"/>
              </c:ext>
            </c:extLst>
          </c:dPt>
          <c:dPt>
            <c:idx val="3"/>
            <c:bubble3D val="0"/>
            <c:spPr>
              <a:solidFill>
                <a:srgbClr val="C61C47"/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F6-4AA9-A39B-0FCE0B1E9F41}"/>
              </c:ext>
            </c:extLst>
          </c:dPt>
          <c:dPt>
            <c:idx val="4"/>
            <c:bubble3D val="0"/>
            <c:spPr>
              <a:solidFill>
                <a:srgbClr val="FFFFFF">
                  <a:lumMod val="50000"/>
                </a:srgbClr>
              </a:solidFill>
              <a:ln w="1587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0F6-4AA9-A39B-0FCE0B1E9F41}"/>
              </c:ext>
            </c:extLst>
          </c:dPt>
          <c:dLbls>
            <c:dLbl>
              <c:idx val="0"/>
              <c:layout>
                <c:manualLayout>
                  <c:x val="8.5100403537842054E-2"/>
                  <c:y val="-7.8161050179007818E-2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3366FF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0F6-4AA9-A39B-0FCE0B1E9F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383168580884638"/>
                  <c:y val="4.6172754491351567E-2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7BC9EE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0F6-4AA9-A39B-0FCE0B1E9F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4408661854525345E-2"/>
                  <c:y val="-2.8006333521645364E-2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EA6A8A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0F6-4AA9-A39B-0FCE0B1E9F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193225985563661E-2"/>
                  <c:y val="-0.105492803474745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>
                      <a:solidFill>
                        <a:srgbClr val="C61C47"/>
                      </a:solidFill>
                      <a:latin typeface="Verdana"/>
                      <a:cs typeface="Verdana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0F6-4AA9-A39B-0FCE0B1E9F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209883398112175E-2"/>
                  <c:y val="-0.14151253500206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0F6-4AA9-A39B-0FCE0B1E9F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Verdana"/>
                    <a:cs typeface="Verdan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Oui, certainement</c:v>
                </c:pt>
                <c:pt idx="1">
                  <c:v>Oui, probablement</c:v>
                </c:pt>
                <c:pt idx="2">
                  <c:v>Non, probablement pas</c:v>
                </c:pt>
                <c:pt idx="3">
                  <c:v>Non, certainement pas</c:v>
                </c:pt>
                <c:pt idx="4">
                  <c:v>Ne se prononce pas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0.29000000000000015</c:v>
                </c:pt>
                <c:pt idx="1">
                  <c:v>0.47000000000000008</c:v>
                </c:pt>
                <c:pt idx="2">
                  <c:v>8.0000000000000043E-2</c:v>
                </c:pt>
                <c:pt idx="3">
                  <c:v>3.0000000000000002E-2</c:v>
                </c:pt>
                <c:pt idx="4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0F6-4AA9-A39B-0FCE0B1E9F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</c:plotArea>
    <c:legend>
      <c:legendPos val="t"/>
      <c:layout>
        <c:manualLayout>
          <c:xMode val="edge"/>
          <c:yMode val="edge"/>
          <c:x val="0"/>
          <c:y val="4.1795448644878185E-2"/>
          <c:w val="1"/>
          <c:h val="6.465652010647982E-2"/>
        </c:manualLayout>
      </c:layout>
      <c:overlay val="0"/>
      <c:txPr>
        <a:bodyPr/>
        <a:lstStyle/>
        <a:p>
          <a:pPr>
            <a:defRPr sz="1200">
              <a:latin typeface="Verdana"/>
              <a:cs typeface="Verdana"/>
            </a:defRPr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0.71114</cdr:x>
      <cdr:y>0.56789</cdr:y>
    </cdr:from>
    <cdr:to>
      <cdr:x>1</cdr:x>
      <cdr:y>0.62276</cdr:y>
    </cdr:to>
    <cdr:sp macro="" textlink="">
      <cdr:nvSpPr>
        <cdr:cNvPr id="2" name="ZoneTexte 8"/>
        <cdr:cNvSpPr txBox="1"/>
      </cdr:nvSpPr>
      <cdr:spPr>
        <a:xfrm xmlns:a="http://schemas.openxmlformats.org/drawingml/2006/main">
          <a:off x="8132846" y="2548256"/>
          <a:ext cx="330350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 sz="1000" dirty="0">
            <a:latin typeface="Verdana"/>
            <a:cs typeface="Verdana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0.03724</cdr:x>
      <cdr:y>0.05977</cdr:y>
    </cdr:from>
    <cdr:to>
      <cdr:x>0.3587</cdr:x>
      <cdr:y>0.1215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25878" y="268189"/>
          <a:ext cx="3676329" cy="276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r-FR" sz="1200" b="1" dirty="0">
              <a:latin typeface="Verdana"/>
              <a:cs typeface="Verdana"/>
            </a:rPr>
            <a:t>Vous proposeriez plus de formations …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B410F-FB61-4AEC-9BC4-2AA1CA84E9DC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83608-A23B-4E28-8C39-9E489EE489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1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1BBF6-9BEB-4067-8FCC-C67C86782E7D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5BBD8-B235-4B6C-8A11-2B193697DD1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1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96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15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85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42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06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62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34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49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9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11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9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68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74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062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29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9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67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90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05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36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12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25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0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6417" y="116418"/>
            <a:ext cx="11959166" cy="6614582"/>
          </a:xfrm>
          <a:prstGeom prst="rect">
            <a:avLst/>
          </a:prstGeom>
          <a:gradFill flip="none" rotWithShape="1">
            <a:gsLst>
              <a:gs pos="0">
                <a:srgbClr val="EB1E16"/>
              </a:gs>
              <a:gs pos="100000">
                <a:srgbClr val="FF6600"/>
              </a:gs>
            </a:gsLst>
            <a:lin ang="0" scaled="1"/>
            <a:tileRect/>
          </a:gradFill>
          <a:ln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Texture-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5" r="3307" b="22139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effectLst/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116416" y="4155854"/>
            <a:ext cx="11959167" cy="6202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137583" y="4847695"/>
            <a:ext cx="11937999" cy="3275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b="0" spc="30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tempor</a:t>
            </a:r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51664" y="1711880"/>
            <a:ext cx="2288673" cy="211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8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UEIL_BVA /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6417" y="116418"/>
            <a:ext cx="11959166" cy="6614582"/>
          </a:xfrm>
          <a:prstGeom prst="rect">
            <a:avLst/>
          </a:prstGeom>
          <a:gradFill flip="none" rotWithShape="1">
            <a:gsLst>
              <a:gs pos="0">
                <a:srgbClr val="EB1E16"/>
              </a:gs>
              <a:gs pos="100000">
                <a:srgbClr val="FF6600"/>
              </a:gs>
            </a:gsLst>
            <a:lin ang="0" scaled="1"/>
            <a:tileRect/>
          </a:gradFill>
          <a:ln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Texture-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5" r="3307" b="22139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effectLst/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116416" y="3817395"/>
            <a:ext cx="11959167" cy="6202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 hasCustomPrompt="1"/>
          </p:nvPr>
        </p:nvSpPr>
        <p:spPr>
          <a:xfrm>
            <a:off x="4042727" y="5874279"/>
            <a:ext cx="2127780" cy="729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Nom du contact</a:t>
            </a:r>
          </a:p>
          <a:p>
            <a:pPr lvl="0"/>
            <a:r>
              <a:rPr lang="fr-FR" dirty="0" err="1"/>
              <a:t>Email@bva.fr</a:t>
            </a:r>
            <a:endParaRPr lang="fr-FR" dirty="0"/>
          </a:p>
          <a:p>
            <a:pPr lvl="0"/>
            <a:r>
              <a:rPr lang="fr-FR" dirty="0"/>
              <a:t>01 71 31 56 78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6465887" y="5874279"/>
            <a:ext cx="1810279" cy="729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Nom du contact</a:t>
            </a:r>
          </a:p>
          <a:p>
            <a:pPr lvl="0"/>
            <a:r>
              <a:rPr lang="fr-FR" dirty="0" err="1"/>
              <a:t>Email@bva.fr</a:t>
            </a:r>
            <a:endParaRPr lang="fr-FR" dirty="0"/>
          </a:p>
          <a:p>
            <a:pPr lvl="0"/>
            <a:r>
              <a:rPr lang="fr-FR" dirty="0"/>
              <a:t>01 71 31 56 78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137583" y="4519613"/>
            <a:ext cx="11937999" cy="3275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b="0" spc="30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ultrices</a:t>
            </a:r>
            <a:r>
              <a:rPr lang="fr-FR" dirty="0"/>
              <a:t> </a:t>
            </a:r>
            <a:r>
              <a:rPr lang="fr-FR" dirty="0" err="1"/>
              <a:t>tempor</a:t>
            </a:r>
            <a:endParaRPr lang="fr-FR" dirty="0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5" hasCustomPrompt="1"/>
          </p:nvPr>
        </p:nvSpPr>
        <p:spPr>
          <a:xfrm>
            <a:off x="6465887" y="5620280"/>
            <a:ext cx="1810279" cy="179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CONTACT BVA :</a:t>
            </a:r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6" hasCustomPrompt="1"/>
          </p:nvPr>
        </p:nvSpPr>
        <p:spPr>
          <a:xfrm>
            <a:off x="4042727" y="5620280"/>
            <a:ext cx="2127780" cy="179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CONTACT NOM CLIENT :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50884" y="1386416"/>
            <a:ext cx="2290232" cy="212008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778760" y="5518771"/>
            <a:ext cx="1050151" cy="972000"/>
          </a:xfrm>
          <a:prstGeom prst="rect">
            <a:avLst/>
          </a:prstGeom>
        </p:spPr>
      </p:pic>
      <p:sp>
        <p:nvSpPr>
          <p:cNvPr id="15" name="Espace réservé du texte 18"/>
          <p:cNvSpPr>
            <a:spLocks noGrp="1"/>
          </p:cNvSpPr>
          <p:nvPr>
            <p:ph type="body" sz="quarter" idx="18" hasCustomPrompt="1"/>
          </p:nvPr>
        </p:nvSpPr>
        <p:spPr>
          <a:xfrm>
            <a:off x="380470" y="6390204"/>
            <a:ext cx="1641427" cy="213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N° Etude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9" hasCustomPrompt="1"/>
          </p:nvPr>
        </p:nvSpPr>
        <p:spPr>
          <a:xfrm>
            <a:off x="5228326" y="1737047"/>
            <a:ext cx="1767299" cy="1307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Image </a:t>
            </a:r>
          </a:p>
        </p:txBody>
      </p:sp>
    </p:spTree>
    <p:extLst>
      <p:ext uri="{BB962C8B-B14F-4D97-AF65-F5344CB8AC3E}">
        <p14:creationId xmlns:p14="http://schemas.microsoft.com/office/powerpoint/2010/main" val="297168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6417" y="116418"/>
            <a:ext cx="11959166" cy="6614582"/>
          </a:xfrm>
          <a:prstGeom prst="rect">
            <a:avLst/>
          </a:prstGeom>
          <a:gradFill flip="none" rotWithShape="1">
            <a:gsLst>
              <a:gs pos="0">
                <a:srgbClr val="EB1E16"/>
              </a:gs>
              <a:gs pos="100000">
                <a:srgbClr val="FF6600"/>
              </a:gs>
            </a:gsLst>
            <a:lin ang="0" scaled="1"/>
            <a:tileRect/>
          </a:gradFill>
          <a:ln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Texture-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5" r="3307" b="22139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effectLst/>
        </p:spPr>
      </p:pic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753088" y="3214393"/>
            <a:ext cx="10363200" cy="4813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000" b="1" i="0" kern="1200" dirty="0" smtClean="0">
                <a:solidFill>
                  <a:schemeClr val="bg1"/>
                </a:solidFill>
                <a:latin typeface="Verdana"/>
                <a:ea typeface="Roboto Condensed bold" panose="02000000000000000000" pitchFamily="2" charset="0"/>
                <a:cs typeface="Verdana"/>
              </a:defRPr>
            </a:lvl1pPr>
          </a:lstStyle>
          <a:p>
            <a:r>
              <a:rPr lang="en-US" dirty="0"/>
              <a:t>TITRE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53088" y="3775815"/>
            <a:ext cx="10363200" cy="240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600" kern="1200" dirty="0" smtClean="0">
                <a:solidFill>
                  <a:srgbClr val="FFFFFF"/>
                </a:solidFill>
                <a:latin typeface="Verdana"/>
                <a:ea typeface="Roboto Condensed bold" panose="02000000000000000000" pitchFamily="2" charset="0"/>
                <a:cs typeface="Verdana"/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78760" y="5518771"/>
            <a:ext cx="1050151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BORD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6417" y="116418"/>
            <a:ext cx="11959166" cy="6614582"/>
          </a:xfrm>
          <a:prstGeom prst="rect">
            <a:avLst/>
          </a:prstGeom>
          <a:gradFill flip="none" rotWithShape="1">
            <a:gsLst>
              <a:gs pos="100000">
                <a:srgbClr val="C71D48"/>
              </a:gs>
              <a:gs pos="0">
                <a:srgbClr val="5E0F2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753088" y="3214393"/>
            <a:ext cx="10363200" cy="4813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000" b="1" i="0" kern="1200" dirty="0" smtClean="0">
                <a:solidFill>
                  <a:schemeClr val="bg1"/>
                </a:solidFill>
                <a:latin typeface="Verdana"/>
                <a:ea typeface="Roboto Condensed bold" panose="02000000000000000000" pitchFamily="2" charset="0"/>
                <a:cs typeface="Verdana"/>
              </a:defRPr>
            </a:lvl1pPr>
          </a:lstStyle>
          <a:p>
            <a:r>
              <a:rPr lang="en-US" dirty="0"/>
              <a:t>TITRE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53088" y="3775815"/>
            <a:ext cx="10363200" cy="240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600" kern="1200" dirty="0" smtClean="0">
                <a:solidFill>
                  <a:srgbClr val="FFFFFF"/>
                </a:solidFill>
                <a:latin typeface="Verdana"/>
                <a:ea typeface="Roboto Condensed bold" panose="02000000000000000000" pitchFamily="2" charset="0"/>
                <a:cs typeface="Verdana"/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8760" y="5518771"/>
            <a:ext cx="1050151" cy="972000"/>
          </a:xfrm>
          <a:prstGeom prst="rect">
            <a:avLst/>
          </a:prstGeom>
        </p:spPr>
      </p:pic>
      <p:pic>
        <p:nvPicPr>
          <p:cNvPr id="11" name="Image 10" descr="Texture-1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5" r="3307" b="22139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1812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6417" y="116418"/>
            <a:ext cx="11959166" cy="6614582"/>
          </a:xfrm>
          <a:prstGeom prst="rect">
            <a:avLst/>
          </a:prstGeom>
          <a:gradFill flip="none" rotWithShape="1">
            <a:gsLst>
              <a:gs pos="100000">
                <a:srgbClr val="7BC9EE"/>
              </a:gs>
              <a:gs pos="0">
                <a:srgbClr val="356F8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Texture-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5" r="3307" b="22139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effectLst/>
        </p:spPr>
      </p:pic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753088" y="3214393"/>
            <a:ext cx="10363200" cy="4813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000" b="1" i="0" kern="1200" dirty="0" smtClean="0">
                <a:solidFill>
                  <a:schemeClr val="bg1"/>
                </a:solidFill>
                <a:latin typeface="Verdana"/>
                <a:ea typeface="Roboto Condensed bold" panose="02000000000000000000" pitchFamily="2" charset="0"/>
                <a:cs typeface="Verdana"/>
              </a:defRPr>
            </a:lvl1pPr>
          </a:lstStyle>
          <a:p>
            <a:r>
              <a:rPr lang="en-US" dirty="0"/>
              <a:t>TITRE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53088" y="3775815"/>
            <a:ext cx="10363200" cy="240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600" kern="1200" dirty="0" smtClean="0">
                <a:solidFill>
                  <a:srgbClr val="FFFFFF"/>
                </a:solidFill>
                <a:latin typeface="Verdana"/>
                <a:ea typeface="Roboto Condensed bold" panose="02000000000000000000" pitchFamily="2" charset="0"/>
                <a:cs typeface="Verdana"/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78760" y="5518771"/>
            <a:ext cx="1050151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7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6417" y="116418"/>
            <a:ext cx="11959166" cy="6614582"/>
          </a:xfrm>
          <a:prstGeom prst="rect">
            <a:avLst/>
          </a:prstGeom>
          <a:gradFill flip="none" rotWithShape="1">
            <a:gsLst>
              <a:gs pos="100000">
                <a:srgbClr val="AFD52C"/>
              </a:gs>
              <a:gs pos="0">
                <a:srgbClr val="677E1A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Texture-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5" r="3307" b="22139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effectLst/>
        </p:spPr>
      </p:pic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753088" y="3214393"/>
            <a:ext cx="10363200" cy="4813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000" b="1" i="0" kern="1200" dirty="0" smtClean="0">
                <a:solidFill>
                  <a:schemeClr val="bg1"/>
                </a:solidFill>
                <a:latin typeface="Verdana"/>
                <a:ea typeface="Roboto Condensed bold" panose="02000000000000000000" pitchFamily="2" charset="0"/>
                <a:cs typeface="Verdana"/>
              </a:defRPr>
            </a:lvl1pPr>
          </a:lstStyle>
          <a:p>
            <a:r>
              <a:rPr lang="en-US" dirty="0"/>
              <a:t>TITRE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53088" y="3775815"/>
            <a:ext cx="10363200" cy="240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600" kern="1200" dirty="0" smtClean="0">
                <a:solidFill>
                  <a:srgbClr val="FFFFFF"/>
                </a:solidFill>
                <a:latin typeface="Verdana"/>
                <a:ea typeface="Roboto Condensed bold" panose="02000000000000000000" pitchFamily="2" charset="0"/>
                <a:cs typeface="Verdana"/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78760" y="5518771"/>
            <a:ext cx="1050151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 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117336"/>
            <a:ext cx="12192000" cy="7406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2888" y="244702"/>
            <a:ext cx="10363200" cy="6718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2600" b="1" i="0" kern="1200" dirty="0" smtClean="0">
                <a:gradFill flip="none" rotWithShape="1">
                  <a:gsLst>
                    <a:gs pos="0">
                      <a:srgbClr val="EB311B"/>
                    </a:gs>
                    <a:gs pos="100000">
                      <a:srgbClr val="FF6600"/>
                    </a:gs>
                  </a:gsLst>
                  <a:lin ang="0" scaled="1"/>
                  <a:tileRect/>
                </a:gradFill>
                <a:latin typeface="Verdana"/>
                <a:ea typeface="Roboto Condensed bold" panose="02000000000000000000" pitchFamily="2" charset="0"/>
                <a:cs typeface="Verdana"/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22888" y="830411"/>
            <a:ext cx="10363200" cy="2183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500" kern="1200" dirty="0" smtClean="0">
                <a:solidFill>
                  <a:srgbClr val="404040"/>
                </a:solidFill>
                <a:latin typeface="Verdana"/>
                <a:ea typeface="Roboto Condensed bold" panose="02000000000000000000" pitchFamily="2" charset="0"/>
                <a:cs typeface="Verdana"/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425450" y="1562100"/>
            <a:ext cx="9417050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20" hasCustomPrompt="1"/>
          </p:nvPr>
        </p:nvSpPr>
        <p:spPr>
          <a:xfrm>
            <a:off x="425450" y="1943097"/>
            <a:ext cx="9429750" cy="3816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3720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ÉE FORT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33471" y="3093097"/>
            <a:ext cx="10363200" cy="6718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4000" b="1" i="0" kern="1200" dirty="0" smtClean="0">
                <a:gradFill flip="none" rotWithShape="1">
                  <a:gsLst>
                    <a:gs pos="0">
                      <a:srgbClr val="EB311B"/>
                    </a:gs>
                    <a:gs pos="100000">
                      <a:srgbClr val="FF6600"/>
                    </a:gs>
                  </a:gsLst>
                  <a:lin ang="0" scaled="1"/>
                  <a:tileRect/>
                </a:gradFill>
                <a:latin typeface="Verdana"/>
                <a:ea typeface="Roboto Condensed bold" panose="02000000000000000000" pitchFamily="2" charset="0"/>
                <a:cs typeface="Verdana"/>
              </a:defRPr>
            </a:lvl1pPr>
          </a:lstStyle>
          <a:p>
            <a:r>
              <a:rPr lang="en-US" dirty="0"/>
              <a:t>IDÉE FORTE</a:t>
            </a:r>
          </a:p>
        </p:txBody>
      </p:sp>
    </p:spTree>
    <p:extLst>
      <p:ext uri="{BB962C8B-B14F-4D97-AF65-F5344CB8AC3E}">
        <p14:creationId xmlns:p14="http://schemas.microsoft.com/office/powerpoint/2010/main" val="248411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133684" y="6410572"/>
            <a:ext cx="374307" cy="3282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900" b="1" i="0" smtClean="0">
                <a:solidFill>
                  <a:schemeClr val="tx1">
                    <a:alpha val="50000"/>
                  </a:schemeClr>
                </a:solidFill>
                <a:latin typeface="Helvetica Neue"/>
                <a:ea typeface="Roboto Condensed Light" charset="0"/>
                <a:cs typeface="Helvetica Neue"/>
              </a:rPr>
              <a:pPr algn="l"/>
              <a:t>‹N°›</a:t>
            </a:fld>
            <a:endParaRPr lang="en-US" sz="900" b="1" i="0" dirty="0">
              <a:solidFill>
                <a:schemeClr val="tx1">
                  <a:alpha val="50000"/>
                </a:schemeClr>
              </a:solidFill>
              <a:latin typeface="Helvetica Neue"/>
              <a:ea typeface="Roboto Condensed Light" charset="0"/>
              <a:cs typeface="Helvetica Neue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573506" y="6479134"/>
            <a:ext cx="10363200" cy="2183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bg1">
                    <a:lumMod val="50000"/>
                  </a:schemeClr>
                </a:solidFill>
                <a:latin typeface="Helvetica Neue"/>
                <a:ea typeface="Roboto Condensed bold" panose="02000000000000000000" pitchFamily="2" charset="0"/>
                <a:cs typeface="Helvetica Neue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Verdana"/>
                <a:ea typeface="Roboto Condensed bold" panose="02000000000000000000" pitchFamily="2" charset="0"/>
                <a:cs typeface="Verdana"/>
              </a:rPr>
              <a:t>Confidential &amp; Proprietary – Copyright BVA Group ®</a:t>
            </a:r>
            <a:r>
              <a:rPr lang="en-US" sz="800" kern="1200" baseline="0" dirty="0">
                <a:solidFill>
                  <a:schemeClr val="bg1">
                    <a:lumMod val="75000"/>
                  </a:schemeClr>
                </a:solidFill>
                <a:latin typeface="Verdana"/>
                <a:ea typeface="Roboto Condensed bold" panose="02000000000000000000" pitchFamily="2" charset="0"/>
                <a:cs typeface="Verdana"/>
              </a:rPr>
              <a:t>  </a:t>
            </a: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Verdana"/>
                <a:ea typeface="Roboto Condensed bold" panose="02000000000000000000" pitchFamily="2" charset="0"/>
                <a:cs typeface="Verdana"/>
              </a:rPr>
              <a:t>2017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80" y="6134222"/>
            <a:ext cx="608568" cy="56335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67" y="6128918"/>
            <a:ext cx="563307" cy="5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83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84" r:id="rId2"/>
    <p:sldLayoutId id="2147483783" r:id="rId3"/>
    <p:sldLayoutId id="2147483781" r:id="rId4"/>
    <p:sldLayoutId id="2147483776" r:id="rId5"/>
    <p:sldLayoutId id="2147483777" r:id="rId6"/>
    <p:sldLayoutId id="2147483694" r:id="rId7"/>
    <p:sldLayoutId id="2147483782" r:id="rId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Verdana"/>
          <a:ea typeface="Open Sans Light" panose="020B0306030504020204" pitchFamily="34" charset="0"/>
          <a:cs typeface="Verdana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Open Sans Light" panose="020B0306030504020204" pitchFamily="34" charset="0"/>
          <a:cs typeface="Verdana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/>
          <a:ea typeface="Open Sans Light" panose="020B0306030504020204" pitchFamily="34" charset="0"/>
          <a:cs typeface="Verdana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/>
          <a:ea typeface="Open Sans Light" panose="020B0306030504020204" pitchFamily="34" charset="0"/>
          <a:cs typeface="Verdana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/>
          <a:ea typeface="Open Sans Light" panose="020B0306030504020204" pitchFamily="34" charset="0"/>
          <a:cs typeface="Verdana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/>
          <a:ea typeface="Open Sans Light" panose="020B0306030504020204" pitchFamily="34" charset="0"/>
          <a:cs typeface="Verdana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Les Français et la formation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042727" y="5874279"/>
            <a:ext cx="1810279" cy="729721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Erwan </a:t>
            </a:r>
            <a:r>
              <a:rPr lang="fr-FR" dirty="0" err="1"/>
              <a:t>Lestrohan</a:t>
            </a:r>
            <a:r>
              <a:rPr lang="fr-FR" dirty="0"/>
              <a:t>, Directeur de clientèle</a:t>
            </a:r>
          </a:p>
          <a:p>
            <a:r>
              <a:rPr lang="fr-FR" dirty="0"/>
              <a:t>Laurène Boisson, Chargée d’études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1981201" y="4545025"/>
            <a:ext cx="8144935" cy="327554"/>
          </a:xfrm>
        </p:spPr>
        <p:txBody>
          <a:bodyPr>
            <a:noAutofit/>
          </a:bodyPr>
          <a:lstStyle/>
          <a:p>
            <a:r>
              <a:rPr lang="fr-FR" sz="1500" dirty="0"/>
              <a:t>Le Fonds national d’Assurance Formation des Salariés, des Exploitations et entreprises Agricoles</a:t>
            </a:r>
          </a:p>
          <a:p>
            <a:r>
              <a:rPr lang="fr-FR" sz="1500" b="1" dirty="0" smtClean="0"/>
              <a:t>28 février 2017</a:t>
            </a:r>
            <a:endParaRPr lang="fr-FR" sz="1500" b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4042727" y="5620280"/>
            <a:ext cx="1810279" cy="179387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CONTACTS BVA :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UN 132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964" y="669777"/>
            <a:ext cx="4114066" cy="2908461"/>
          </a:xfrm>
          <a:prstGeom prst="rect">
            <a:avLst/>
          </a:prstGeom>
          <a:ln>
            <a:solidFill>
              <a:srgbClr val="F24519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7080737" y="5533292"/>
            <a:ext cx="18756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  <a:latin typeface="Verdana"/>
                <a:cs typeface="Verdana"/>
              </a:rPr>
              <a:t>Contact presse Fafsea :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151077" y="6013938"/>
            <a:ext cx="2098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Verdana"/>
                <a:cs typeface="Verdana"/>
              </a:rPr>
              <a:t>Sabine Defrémont, Responsable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82686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aphique 21"/>
          <p:cNvGraphicFramePr/>
          <p:nvPr>
            <p:extLst/>
          </p:nvPr>
        </p:nvGraphicFramePr>
        <p:xfrm>
          <a:off x="609506" y="1584679"/>
          <a:ext cx="11474450" cy="445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063" y="214008"/>
            <a:ext cx="11446850" cy="671807"/>
          </a:xfrm>
        </p:spPr>
        <p:txBody>
          <a:bodyPr>
            <a:normAutofit/>
          </a:bodyPr>
          <a:lstStyle/>
          <a:p>
            <a:r>
              <a:rPr lang="fr-FR" sz="2000" dirty="0"/>
              <a:t>De la même façon, seuls quelques dispositifs sont bien connus du grand public – notamment le bilan de compétences, la VAE et le CIF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2889" y="1003476"/>
            <a:ext cx="11988001" cy="67133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Q15.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Pour chacun des dispositifs suivants, en avez-vous déjà entendu parler ?</a:t>
            </a:r>
          </a:p>
          <a:p>
            <a:r>
              <a:rPr lang="fr-FR" sz="1000" i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Base : à tous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0437539" y="1867801"/>
            <a:ext cx="1192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latin typeface="Verdana"/>
                <a:cs typeface="Verdana"/>
              </a:rPr>
              <a:t>Ruraux :</a:t>
            </a:r>
          </a:p>
          <a:p>
            <a:pPr algn="ctr"/>
            <a:r>
              <a:rPr lang="fr-FR" sz="1000" i="1" dirty="0">
                <a:solidFill>
                  <a:srgbClr val="3366FF"/>
                </a:solidFill>
                <a:latin typeface="Verdana"/>
                <a:cs typeface="Verdana"/>
              </a:rPr>
              <a:t>« oui » </a:t>
            </a: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/>
          </p:nvPr>
        </p:nvGraphicFramePr>
        <p:xfrm>
          <a:off x="10505351" y="2411735"/>
          <a:ext cx="1057276" cy="357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2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5080"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rgbClr val="3366FF"/>
                          </a:solidFill>
                          <a:latin typeface="Verdana"/>
                          <a:ea typeface="+mn-ea"/>
                          <a:cs typeface="Verdana"/>
                        </a:rPr>
                        <a:t>75%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080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65%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080"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rgbClr val="3366FF"/>
                          </a:solidFill>
                          <a:latin typeface="Verdana"/>
                          <a:ea typeface="+mn-ea"/>
                          <a:cs typeface="Verdana"/>
                        </a:rPr>
                        <a:t>63%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080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48%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080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34%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080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080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080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080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080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080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cxnSp>
        <p:nvCxnSpPr>
          <p:cNvPr id="7" name="Connecteur droit 6"/>
          <p:cNvCxnSpPr/>
          <p:nvPr/>
        </p:nvCxnSpPr>
        <p:spPr>
          <a:xfrm flipV="1">
            <a:off x="999066" y="3327403"/>
            <a:ext cx="10853738" cy="0"/>
          </a:xfrm>
          <a:prstGeom prst="line">
            <a:avLst/>
          </a:prstGeom>
          <a:ln w="9525" cmpd="sng">
            <a:solidFill>
              <a:schemeClr val="tx2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999066" y="3996269"/>
            <a:ext cx="10853738" cy="0"/>
          </a:xfrm>
          <a:prstGeom prst="line">
            <a:avLst/>
          </a:prstGeom>
          <a:ln w="9525" cmpd="sng">
            <a:solidFill>
              <a:schemeClr val="tx2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 txBox="1">
            <a:spLocks/>
          </p:cNvSpPr>
          <p:nvPr/>
        </p:nvSpPr>
        <p:spPr>
          <a:xfrm>
            <a:off x="67911" y="5872758"/>
            <a:ext cx="11678002" cy="67180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1" i="0" kern="1200" dirty="0" smtClean="0">
                <a:gradFill flip="none" rotWithShape="1">
                  <a:gsLst>
                    <a:gs pos="0">
                      <a:srgbClr val="EB311B"/>
                    </a:gs>
                    <a:gs pos="100000">
                      <a:srgbClr val="FF6600"/>
                    </a:gs>
                  </a:gsLst>
                  <a:lin ang="0" scaled="1"/>
                  <a:tileRect/>
                </a:gradFill>
                <a:latin typeface="Verdana"/>
                <a:ea typeface="Roboto Condensed bold" panose="02000000000000000000" pitchFamily="2" charset="0"/>
                <a:cs typeface="Verdana"/>
              </a:defRPr>
            </a:lvl1pPr>
          </a:lstStyle>
          <a:p>
            <a:r>
              <a:rPr lang="fr-FR" sz="1500" dirty="0" smtClean="0">
                <a:sym typeface="Wingdings" panose="05000000000000000000" pitchFamily="2" charset="2"/>
              </a:rPr>
              <a:t> </a:t>
            </a:r>
            <a:r>
              <a:rPr lang="fr-FR" sz="1500" dirty="0" smtClean="0"/>
              <a:t>Des dispositifs mieux connus des actifs les mieux insérés dans l’emploi (CSP+)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198188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aphique 21"/>
          <p:cNvGraphicFramePr/>
          <p:nvPr>
            <p:extLst>
              <p:ext uri="{D42A27DB-BD31-4B8C-83A1-F6EECF244321}">
                <p14:modId xmlns:p14="http://schemas.microsoft.com/office/powerpoint/2010/main" val="2931420342"/>
              </p:ext>
            </p:extLst>
          </p:nvPr>
        </p:nvGraphicFramePr>
        <p:xfrm>
          <a:off x="395288" y="1326825"/>
          <a:ext cx="11474450" cy="445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" y="194958"/>
            <a:ext cx="11564938" cy="671807"/>
          </a:xfrm>
        </p:spPr>
        <p:txBody>
          <a:bodyPr anchor="ctr">
            <a:noAutofit/>
          </a:bodyPr>
          <a:lstStyle/>
          <a:p>
            <a:r>
              <a:rPr lang="fr-FR" sz="2000" dirty="0"/>
              <a:t>De nombreux modes de formation pâtissent en outre d’un déficit de notoriété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2889" y="1003476"/>
            <a:ext cx="11988001" cy="67133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Q4.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Pour chacun des modes de formation suivants, diriez-vous que vous les connaissez plutôt bien ou plutôt mal ?</a:t>
            </a:r>
          </a:p>
          <a:p>
            <a:r>
              <a:rPr lang="fr-FR" sz="1000" i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Base : à tous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407445" y="1902084"/>
            <a:ext cx="1192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latin typeface="Verdana"/>
                <a:cs typeface="Verdana"/>
              </a:rPr>
              <a:t>Ruraux :</a:t>
            </a:r>
          </a:p>
          <a:p>
            <a:pPr algn="ctr"/>
            <a:r>
              <a:rPr lang="fr-FR" sz="1000" i="1" dirty="0">
                <a:solidFill>
                  <a:srgbClr val="3366FF"/>
                </a:solidFill>
                <a:latin typeface="Verdana"/>
                <a:cs typeface="Verdana"/>
              </a:rPr>
              <a:t>« plutôt bien » 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00533"/>
              </p:ext>
            </p:extLst>
          </p:nvPr>
        </p:nvGraphicFramePr>
        <p:xfrm>
          <a:off x="10475257" y="2379138"/>
          <a:ext cx="1057276" cy="3304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2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2017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017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017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2017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61C4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017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2017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61C4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2017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61C4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4" name="Connecteur droit 3"/>
          <p:cNvCxnSpPr/>
          <p:nvPr/>
        </p:nvCxnSpPr>
        <p:spPr>
          <a:xfrm flipV="1">
            <a:off x="1016000" y="3302004"/>
            <a:ext cx="10853738" cy="0"/>
          </a:xfrm>
          <a:prstGeom prst="line">
            <a:avLst/>
          </a:prstGeom>
          <a:ln w="9525" cmpd="sng">
            <a:solidFill>
              <a:schemeClr val="tx2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016000" y="4283079"/>
            <a:ext cx="10853738" cy="0"/>
          </a:xfrm>
          <a:prstGeom prst="line">
            <a:avLst/>
          </a:prstGeom>
          <a:ln w="9525" cmpd="sng">
            <a:solidFill>
              <a:schemeClr val="tx2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>
          <a:xfrm>
            <a:off x="127179" y="5652624"/>
            <a:ext cx="11678002" cy="67180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1" i="0" kern="1200" dirty="0" smtClean="0">
                <a:gradFill flip="none" rotWithShape="1">
                  <a:gsLst>
                    <a:gs pos="0">
                      <a:srgbClr val="EB311B"/>
                    </a:gs>
                    <a:gs pos="100000">
                      <a:srgbClr val="FF6600"/>
                    </a:gs>
                  </a:gsLst>
                  <a:lin ang="0" scaled="1"/>
                  <a:tileRect/>
                </a:gradFill>
                <a:latin typeface="Verdana"/>
                <a:ea typeface="Roboto Condensed bold" panose="02000000000000000000" pitchFamily="2" charset="0"/>
                <a:cs typeface="Verdana"/>
              </a:defRPr>
            </a:lvl1pPr>
          </a:lstStyle>
          <a:p>
            <a:r>
              <a:rPr lang="fr-FR" sz="1500" dirty="0" smtClean="0">
                <a:sym typeface="Wingdings" panose="05000000000000000000" pitchFamily="2" charset="2"/>
              </a:rPr>
              <a:t> </a:t>
            </a:r>
            <a:r>
              <a:rPr lang="fr-FR" sz="1500" dirty="0"/>
              <a:t>Des modes de formation mieux connus des publics les mieux insérés dans l’emploi, mais moins bien connus des 15-17 ans</a:t>
            </a:r>
          </a:p>
        </p:txBody>
      </p:sp>
    </p:spTree>
    <p:extLst>
      <p:ext uri="{BB962C8B-B14F-4D97-AF65-F5344CB8AC3E}">
        <p14:creationId xmlns:p14="http://schemas.microsoft.com/office/powerpoint/2010/main" val="52240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phique 18"/>
          <p:cNvGraphicFramePr/>
          <p:nvPr>
            <p:extLst>
              <p:ext uri="{D42A27DB-BD31-4B8C-83A1-F6EECF244321}">
                <p14:modId xmlns:p14="http://schemas.microsoft.com/office/powerpoint/2010/main" val="2026403311"/>
              </p:ext>
            </p:extLst>
          </p:nvPr>
        </p:nvGraphicFramePr>
        <p:xfrm>
          <a:off x="248710" y="1843220"/>
          <a:ext cx="11650663" cy="448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710" y="191784"/>
            <a:ext cx="11823605" cy="671807"/>
          </a:xfrm>
        </p:spPr>
        <p:txBody>
          <a:bodyPr>
            <a:normAutofit/>
          </a:bodyPr>
          <a:lstStyle/>
          <a:p>
            <a:r>
              <a:rPr lang="fr-FR" sz="2000" dirty="0"/>
              <a:t>L’expérience des formateurs, le coût, et la localisation des centres de formation : les informations les plus importantes sur la formation professionnelle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2889" y="1003476"/>
            <a:ext cx="11988001" cy="68529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Q7.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Parmi les informations suivantes sur la formation professionnelle, lesquelles vous semblent être les plus importantes ? (3 réponses possibles)</a:t>
            </a:r>
          </a:p>
          <a:p>
            <a:r>
              <a:rPr lang="fr-FR" sz="1000" i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Base : à tous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32320" y="6109355"/>
            <a:ext cx="4349137" cy="27286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Total supérieur à 100% car jusqu’à 3 réponses étaient possibles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487354"/>
              </p:ext>
            </p:extLst>
          </p:nvPr>
        </p:nvGraphicFramePr>
        <p:xfrm>
          <a:off x="11052088" y="2284746"/>
          <a:ext cx="904704" cy="37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7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4500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500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50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3366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4500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450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61C4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4500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4500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4500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0907990" y="1891799"/>
            <a:ext cx="1192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latin typeface="Verdana"/>
                <a:cs typeface="Verdana"/>
              </a:rPr>
              <a:t>Ruraux :</a:t>
            </a:r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1016000" y="3640666"/>
            <a:ext cx="10853738" cy="0"/>
          </a:xfrm>
          <a:prstGeom prst="line">
            <a:avLst/>
          </a:prstGeom>
          <a:ln w="9525" cmpd="sng">
            <a:solidFill>
              <a:schemeClr val="tx2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016000" y="4504266"/>
            <a:ext cx="10853738" cy="0"/>
          </a:xfrm>
          <a:prstGeom prst="line">
            <a:avLst/>
          </a:prstGeom>
          <a:ln w="9525" cmpd="sng">
            <a:solidFill>
              <a:schemeClr val="tx2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796983" y="2794386"/>
            <a:ext cx="2109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Moins de 25 ans : 56% / CSP- : 54%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796983" y="2418144"/>
            <a:ext cx="2255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3366FF"/>
                </a:solidFill>
                <a:latin typeface="Verdana"/>
                <a:cs typeface="Verdana"/>
              </a:rPr>
              <a:t>CSP</a:t>
            </a:r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+ : 55% / 50-64 ans : 55%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979764" y="3714691"/>
            <a:ext cx="3072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Cadres : 43% </a:t>
            </a:r>
            <a:r>
              <a:rPr lang="fr-FR" sz="1000" dirty="0" smtClean="0">
                <a:solidFill>
                  <a:srgbClr val="3366FF"/>
                </a:solidFill>
                <a:latin typeface="Verdana"/>
                <a:cs typeface="Verdana"/>
              </a:rPr>
              <a:t> / 35-49 </a:t>
            </a:r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ans : 40</a:t>
            </a:r>
            <a:r>
              <a:rPr lang="fr-FR" sz="1000" dirty="0" smtClean="0">
                <a:solidFill>
                  <a:srgbClr val="3366FF"/>
                </a:solidFill>
                <a:latin typeface="Verdana"/>
                <a:cs typeface="Verdana"/>
              </a:rPr>
              <a:t>%</a:t>
            </a:r>
            <a:endParaRPr lang="fr-FR" sz="1000" dirty="0">
              <a:solidFill>
                <a:srgbClr val="3366FF"/>
              </a:solidFill>
              <a:latin typeface="Verdana"/>
              <a:cs typeface="Verdana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553854" y="3276436"/>
            <a:ext cx="2352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CSP- : 50% / 50-64 ans : 49%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840390" y="4188441"/>
            <a:ext cx="2871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3366FF"/>
                </a:solidFill>
                <a:latin typeface="Verdana"/>
                <a:cs typeface="Verdana"/>
              </a:rPr>
              <a:t>CSP</a:t>
            </a:r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+ : 38% / 50-64 ans : 36%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096385" y="4627222"/>
            <a:ext cx="3797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15-17 ans : 46% / Elèves, étudiants, stagiaires : 32%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727403" y="5067711"/>
            <a:ext cx="2639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35-49 ans : 19%</a:t>
            </a:r>
          </a:p>
        </p:txBody>
      </p:sp>
    </p:spTree>
    <p:extLst>
      <p:ext uri="{BB962C8B-B14F-4D97-AF65-F5344CB8AC3E}">
        <p14:creationId xmlns:p14="http://schemas.microsoft.com/office/powerpoint/2010/main" val="4247568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" y="160032"/>
            <a:ext cx="11843715" cy="671807"/>
          </a:xfrm>
        </p:spPr>
        <p:txBody>
          <a:bodyPr anchor="ctr">
            <a:noAutofit/>
          </a:bodyPr>
          <a:lstStyle/>
          <a:p>
            <a:r>
              <a:rPr lang="fr-FR" sz="2000" dirty="0"/>
              <a:t>Pour améliorer la formation professionnelle, des attentes tournées en priorité vers l’information et le financement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2889" y="1003476"/>
            <a:ext cx="11988001" cy="67133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Q8.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Qu’est ce qui devrait selon vous être mis en place pour que les Français bénéficient au mieux de la formation professionnelle ? </a:t>
            </a:r>
            <a:r>
              <a:rPr lang="fr-FR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(Question ouverte)</a:t>
            </a:r>
          </a:p>
          <a:p>
            <a:r>
              <a:rPr lang="fr-FR" sz="1000" i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Base : A tous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207513"/>
              </p:ext>
            </p:extLst>
          </p:nvPr>
        </p:nvGraphicFramePr>
        <p:xfrm>
          <a:off x="257175" y="1785918"/>
          <a:ext cx="3600450" cy="1971530"/>
        </p:xfrm>
        <a:graphic>
          <a:graphicData uri="http://schemas.openxmlformats.org/drawingml/2006/table">
            <a:tbl>
              <a:tblPr/>
              <a:tblGrid>
                <a:gridCol w="3057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09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INFORMATION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33%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11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Davantage d'informations, meilleure qualité de </a:t>
                      </a:r>
                    </a:p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l'information, meilleure orientation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211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Meilleure information au sein des entreprises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11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Davantage d'informations au sein des écoles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11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Davantage d'informations sur les droits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11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Valoriser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les formations, créer la motivation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689436"/>
              </p:ext>
            </p:extLst>
          </p:nvPr>
        </p:nvGraphicFramePr>
        <p:xfrm>
          <a:off x="8848725" y="1790622"/>
          <a:ext cx="3099765" cy="1960823"/>
        </p:xfrm>
        <a:graphic>
          <a:graphicData uri="http://schemas.openxmlformats.org/drawingml/2006/table">
            <a:tbl>
              <a:tblPr/>
              <a:tblGrid>
                <a:gridCol w="2600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9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81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ADAPTEE, EFFICACE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6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Plus efficace, compétence des   </a:t>
                      </a:r>
                    </a:p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formateurs, qu'elle soit qualifiante</a:t>
                      </a:r>
                    </a:p>
                  </a:txBody>
                  <a:tcPr marL="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6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Cursus adapté à nos envies, nous </a:t>
                      </a:r>
                    </a:p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laisser le choix du domaine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6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Qu'elle puisse donner accès à un </a:t>
                      </a:r>
                    </a:p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emploi, une évolution de poste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6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Des formations adaptées aux   </a:t>
                      </a:r>
                    </a:p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besoins du marché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787527"/>
              </p:ext>
            </p:extLst>
          </p:nvPr>
        </p:nvGraphicFramePr>
        <p:xfrm>
          <a:off x="4075642" y="1781136"/>
          <a:ext cx="4608035" cy="3921132"/>
        </p:xfrm>
        <a:graphic>
          <a:graphicData uri="http://schemas.openxmlformats.org/drawingml/2006/table">
            <a:tbl>
              <a:tblPr/>
              <a:tblGrid>
                <a:gridCol w="4056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19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11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ACCESSIBILITE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33%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FINANCEMENTS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Des aides financières, meilleure participation au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financement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Faciliter l'accès à</a:t>
                      </a:r>
                      <a:r>
                        <a:rPr lang="fr-F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 formation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Rémunération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Diminuer le coût des formations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Faciliter l'accès au stage, apprentissage en entreprise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MEILLEURE ACCESSIBILITE DES CENTRES DE FORMATION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Proximité des centres de formation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Davantage de centres de formation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Une meilleure volonté patronale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La rendre obligatoire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Davantage de choix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Accessible pour tous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57175" y="4249869"/>
            <a:ext cx="3600450" cy="1021634"/>
          </a:xfrm>
          <a:prstGeom prst="wedgeRectCallout">
            <a:avLst/>
          </a:prstGeom>
          <a:solidFill>
            <a:schemeClr val="bg2"/>
          </a:solidFill>
          <a:ln w="19050">
            <a:gradFill flip="none" rotWithShape="1">
              <a:gsLst>
                <a:gs pos="100000">
                  <a:srgbClr val="FB6B00"/>
                </a:gs>
                <a:gs pos="82000">
                  <a:srgbClr val="FB6B00"/>
                </a:gs>
                <a:gs pos="62000">
                  <a:srgbClr val="FB6500"/>
                </a:gs>
                <a:gs pos="40000">
                  <a:srgbClr val="F84A04"/>
                </a:gs>
                <a:gs pos="19000">
                  <a:schemeClr val="accent3"/>
                </a:gs>
                <a:gs pos="0">
                  <a:srgbClr val="EF2E0A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charset="0"/>
                <a:ea typeface="Verdana" charset="0"/>
                <a:cs typeface="Verdana" charset="0"/>
              </a:rPr>
              <a:t>« Plus de réunions informatives avec des propositions de formation aboutissant à un emploi. »</a:t>
            </a:r>
          </a:p>
        </p:txBody>
      </p:sp>
      <p:sp>
        <p:nvSpPr>
          <p:cNvPr id="9" name="Rectangle 8"/>
          <p:cNvSpPr/>
          <p:nvPr/>
        </p:nvSpPr>
        <p:spPr>
          <a:xfrm>
            <a:off x="8848724" y="4351469"/>
            <a:ext cx="3099765" cy="1021634"/>
          </a:xfrm>
          <a:prstGeom prst="wedgeRectCallout">
            <a:avLst/>
          </a:prstGeom>
          <a:solidFill>
            <a:schemeClr val="bg2"/>
          </a:solidFill>
          <a:ln w="19050">
            <a:gradFill flip="none" rotWithShape="1">
              <a:gsLst>
                <a:gs pos="100000">
                  <a:srgbClr val="FB6B00"/>
                </a:gs>
                <a:gs pos="82000">
                  <a:srgbClr val="FB6B00"/>
                </a:gs>
                <a:gs pos="62000">
                  <a:srgbClr val="FB6500"/>
                </a:gs>
                <a:gs pos="40000">
                  <a:srgbClr val="F84A04"/>
                </a:gs>
                <a:gs pos="19000">
                  <a:schemeClr val="accent3"/>
                </a:gs>
                <a:gs pos="0">
                  <a:srgbClr val="EF2E0A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charset="0"/>
                <a:ea typeface="Verdana" charset="0"/>
                <a:cs typeface="Verdana" charset="0"/>
              </a:rPr>
              <a:t>« Une attente moins longue et plus d’informations. »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72587" y="2184400"/>
            <a:ext cx="228600" cy="160867"/>
          </a:xfrm>
          <a:prstGeom prst="rightArrow">
            <a:avLst/>
          </a:prstGeom>
          <a:solidFill>
            <a:schemeClr val="bg2"/>
          </a:solidFill>
          <a:ln w="19050">
            <a:gradFill flip="none" rotWithShape="1">
              <a:gsLst>
                <a:gs pos="100000">
                  <a:srgbClr val="FB6B00"/>
                </a:gs>
                <a:gs pos="82000">
                  <a:srgbClr val="FB6B00"/>
                </a:gs>
                <a:gs pos="62000">
                  <a:srgbClr val="FB6500"/>
                </a:gs>
                <a:gs pos="40000">
                  <a:srgbClr val="F84A04"/>
                </a:gs>
                <a:gs pos="19000">
                  <a:schemeClr val="accent3"/>
                </a:gs>
                <a:gs pos="0">
                  <a:srgbClr val="EF2E0A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48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phique 18"/>
          <p:cNvGraphicFramePr/>
          <p:nvPr>
            <p:extLst>
              <p:ext uri="{D42A27DB-BD31-4B8C-83A1-F6EECF244321}">
                <p14:modId xmlns:p14="http://schemas.microsoft.com/office/powerpoint/2010/main" val="245276576"/>
              </p:ext>
            </p:extLst>
          </p:nvPr>
        </p:nvGraphicFramePr>
        <p:xfrm>
          <a:off x="664540" y="1758551"/>
          <a:ext cx="11436350" cy="448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133" y="210834"/>
            <a:ext cx="11753757" cy="671807"/>
          </a:xfrm>
        </p:spPr>
        <p:txBody>
          <a:bodyPr anchor="ctr">
            <a:noAutofit/>
          </a:bodyPr>
          <a:lstStyle/>
          <a:p>
            <a:r>
              <a:rPr lang="fr-FR" sz="2000" dirty="0"/>
              <a:t>La formation professionnelle en général : s’ils étaient président de la République, les Français privilégieraient les formations pour se reconvertir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2889" y="1003476"/>
            <a:ext cx="11988001" cy="68529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Q9.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Et si vous étiez président de la République, que changeriez-vous dans le domaine de la formation ? (3 réponses possibles)</a:t>
            </a:r>
          </a:p>
          <a:p>
            <a:r>
              <a:rPr lang="fr-FR" sz="1000" i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Base : à tous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32320" y="6109355"/>
            <a:ext cx="4349137" cy="27286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Total supérieur à 100% car jusqu’à 3 réponses étaient possibles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123205" y="2233445"/>
            <a:ext cx="10687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latin typeface="Verdana"/>
                <a:cs typeface="Verdana"/>
              </a:rPr>
              <a:t>Ruraux : 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440544"/>
              </p:ext>
            </p:extLst>
          </p:nvPr>
        </p:nvGraphicFramePr>
        <p:xfrm>
          <a:off x="11123204" y="2556610"/>
          <a:ext cx="953873" cy="3272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7527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527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7527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7527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7527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7527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7527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8610553" y="2533304"/>
            <a:ext cx="2747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Chômeurs : 73% / 50-64 ans : 67% / Femmes : 65%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160610" y="3104939"/>
            <a:ext cx="2463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Hommes : 57% / 50-64 ans : 56%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033333" y="4565248"/>
            <a:ext cx="2574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Hommes : 32%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671963" y="3572575"/>
            <a:ext cx="2343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Femmes : 47%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275973" y="5042073"/>
            <a:ext cx="2352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CSP- : 18%</a:t>
            </a:r>
          </a:p>
        </p:txBody>
      </p:sp>
    </p:spTree>
    <p:extLst>
      <p:ext uri="{BB962C8B-B14F-4D97-AF65-F5344CB8AC3E}">
        <p14:creationId xmlns:p14="http://schemas.microsoft.com/office/powerpoint/2010/main" val="216869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500" dirty="0"/>
              <a:t>Les attentes des Français par rapport à la formation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614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aphique 21"/>
          <p:cNvGraphicFramePr/>
          <p:nvPr>
            <p:extLst>
              <p:ext uri="{D42A27DB-BD31-4B8C-83A1-F6EECF244321}">
                <p14:modId xmlns:p14="http://schemas.microsoft.com/office/powerpoint/2010/main" val="733751452"/>
              </p:ext>
            </p:extLst>
          </p:nvPr>
        </p:nvGraphicFramePr>
        <p:xfrm>
          <a:off x="395288" y="1821046"/>
          <a:ext cx="11474450" cy="4363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4133" y="185433"/>
            <a:ext cx="11546900" cy="671807"/>
          </a:xfrm>
        </p:spPr>
        <p:txBody>
          <a:bodyPr anchor="ctr">
            <a:noAutofit/>
          </a:bodyPr>
          <a:lstStyle/>
          <a:p>
            <a:r>
              <a:rPr lang="fr-FR" sz="2000" dirty="0"/>
              <a:t>L’apprentissage : un mode de formation très populaire, devant le contrat de professionnalisation moins bien connu mais également populaire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2889" y="1003476"/>
            <a:ext cx="11988001" cy="67133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Q10.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Toujours à propos de la formation, diriez-vous que vous avez une bonne ou une mauvaise opinion…</a:t>
            </a:r>
          </a:p>
          <a:p>
            <a:r>
              <a:rPr lang="fr-FR" sz="1000" i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Base : à tous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554916" y="2557030"/>
            <a:ext cx="121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3366FF"/>
                </a:solidFill>
                <a:latin typeface="Verdana"/>
                <a:cs typeface="Verdana"/>
              </a:rPr>
              <a:t>Bonne opinion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554917" y="3259252"/>
            <a:ext cx="1217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3366FF"/>
                </a:solidFill>
                <a:latin typeface="Verdana"/>
                <a:cs typeface="Verdana"/>
              </a:rPr>
              <a:t>82%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554917" y="4870287"/>
            <a:ext cx="1217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3366FF"/>
                </a:solidFill>
                <a:latin typeface="Verdana"/>
                <a:cs typeface="Verdana"/>
              </a:rPr>
              <a:t>61%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651938" y="2557030"/>
            <a:ext cx="121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61C47"/>
                </a:solidFill>
                <a:latin typeface="Verdana"/>
                <a:cs typeface="Verdana"/>
              </a:rPr>
              <a:t>Mauvaise opinion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651939" y="3259252"/>
            <a:ext cx="1217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61C47"/>
                </a:solidFill>
                <a:latin typeface="Verdana"/>
                <a:cs typeface="Verdana"/>
              </a:rPr>
              <a:t>10%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651939" y="4870287"/>
            <a:ext cx="1217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61C47"/>
                </a:solidFill>
                <a:latin typeface="Verdana"/>
                <a:cs typeface="Verdana"/>
              </a:rPr>
              <a:t>14%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772762" y="3556658"/>
            <a:ext cx="11530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Verdana"/>
                <a:cs typeface="Verdana"/>
              </a:rPr>
              <a:t>Ruraux 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782287" y="3892152"/>
            <a:ext cx="922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Verdana"/>
                <a:cs typeface="Verdana"/>
              </a:rPr>
              <a:t>82%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884808" y="5552675"/>
            <a:ext cx="922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61C47"/>
                </a:solidFill>
                <a:latin typeface="Verdana"/>
                <a:cs typeface="Verdana"/>
              </a:rPr>
              <a:t>57%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772762" y="5203430"/>
            <a:ext cx="11530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Verdana"/>
                <a:cs typeface="Verdana"/>
              </a:rPr>
              <a:t>Ruraux :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194629" y="3892631"/>
            <a:ext cx="3061304" cy="24622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3366FF"/>
                </a:solidFill>
                <a:latin typeface="Verdana"/>
                <a:cs typeface="Verdana"/>
              </a:rPr>
              <a:t>50-64 </a:t>
            </a:r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ans : 86% / Moins de 35 ans : 79%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194630" y="5630864"/>
            <a:ext cx="3061304" cy="24622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25-34 ans : 68% / </a:t>
            </a:r>
            <a:r>
              <a:rPr lang="fr-FR" sz="1000" dirty="0" smtClean="0">
                <a:solidFill>
                  <a:srgbClr val="3366FF"/>
                </a:solidFill>
                <a:latin typeface="Verdana"/>
                <a:cs typeface="Verdana"/>
              </a:rPr>
              <a:t>15-17 </a:t>
            </a:r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ans : 52%</a:t>
            </a:r>
          </a:p>
        </p:txBody>
      </p:sp>
    </p:spTree>
    <p:extLst>
      <p:ext uri="{BB962C8B-B14F-4D97-AF65-F5344CB8AC3E}">
        <p14:creationId xmlns:p14="http://schemas.microsoft.com/office/powerpoint/2010/main" val="310469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phique 18"/>
          <p:cNvGraphicFramePr/>
          <p:nvPr>
            <p:extLst>
              <p:ext uri="{D42A27DB-BD31-4B8C-83A1-F6EECF244321}">
                <p14:modId xmlns:p14="http://schemas.microsoft.com/office/powerpoint/2010/main" val="4066604613"/>
              </p:ext>
            </p:extLst>
          </p:nvPr>
        </p:nvGraphicFramePr>
        <p:xfrm>
          <a:off x="395288" y="1758551"/>
          <a:ext cx="11436350" cy="448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7067" y="181123"/>
            <a:ext cx="11863823" cy="671807"/>
          </a:xfrm>
        </p:spPr>
        <p:txBody>
          <a:bodyPr>
            <a:noAutofit/>
          </a:bodyPr>
          <a:lstStyle/>
          <a:p>
            <a:r>
              <a:rPr lang="fr-FR" sz="1800" dirty="0"/>
              <a:t>Par ailleurs, un fort potentiel de recommandation de l’apprentissage : 76% des Français conseilleraient à leurs enfants ou à un proche de se former de cette façon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2889" y="1003476"/>
            <a:ext cx="11988001" cy="68529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Q11. </a:t>
            </a:r>
            <a:r>
              <a:rPr lang="fr-FR" sz="1200" dirty="0">
                <a:solidFill>
                  <a:srgbClr val="7070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personnellement, conseilleriez-vous à l’un de vos enfants ou à un proche de se former via l’apprentissage ?</a:t>
            </a:r>
          </a:p>
          <a:p>
            <a:r>
              <a:rPr lang="fr-FR" sz="1000" i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Base : à tous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9675184" y="3417393"/>
            <a:ext cx="1612912" cy="584775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600" b="1" spc="300" dirty="0">
                <a:solidFill>
                  <a:srgbClr val="3366FF"/>
                </a:solidFill>
                <a:latin typeface="Verdana"/>
                <a:cs typeface="Verdana"/>
              </a:rPr>
              <a:t>OUI : 76%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14293" y="3417393"/>
            <a:ext cx="1530219" cy="584775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600" b="1" spc="300" dirty="0">
                <a:solidFill>
                  <a:srgbClr val="C61C47"/>
                </a:solidFill>
                <a:latin typeface="Verdana"/>
                <a:cs typeface="Verdana"/>
              </a:rPr>
              <a:t>NON: 11%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720812" y="3024444"/>
            <a:ext cx="15672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Verdana"/>
                <a:cs typeface="Verdana"/>
              </a:rPr>
              <a:t>Ruraux : 79%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14293" y="3024444"/>
            <a:ext cx="16241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latin typeface="Verdana"/>
                <a:cs typeface="Verdana"/>
              </a:rPr>
              <a:t>Ruraux : </a:t>
            </a:r>
            <a:r>
              <a:rPr lang="fr-FR" sz="1500" b="1" dirty="0">
                <a:solidFill>
                  <a:schemeClr val="accent1"/>
                </a:solidFill>
                <a:latin typeface="Verdana"/>
                <a:cs typeface="Verdana"/>
              </a:rPr>
              <a:t>9%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144000" y="4071952"/>
            <a:ext cx="2687638" cy="55399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" dirty="0" smtClean="0">
                <a:solidFill>
                  <a:srgbClr val="3366FF"/>
                </a:solidFill>
                <a:latin typeface="Verdana"/>
                <a:cs typeface="Verdana"/>
              </a:rPr>
              <a:t>Se </a:t>
            </a:r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sentent bien informés sur la formation professionnelle : 84%</a:t>
            </a:r>
          </a:p>
          <a:p>
            <a:pPr algn="ctr"/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50-64 ans : 82%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95287" y="4071952"/>
            <a:ext cx="2768827" cy="553998"/>
          </a:xfrm>
          <a:prstGeom prst="rect">
            <a:avLst/>
          </a:prstGeom>
          <a:noFill/>
          <a:ln>
            <a:solidFill>
              <a:srgbClr val="C61C47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" dirty="0">
                <a:latin typeface="Verdana"/>
                <a:cs typeface="Verdana"/>
              </a:rPr>
              <a:t>Ont une mauvaise opinion de la formation professionnelle : 26%</a:t>
            </a:r>
          </a:p>
          <a:p>
            <a:pPr algn="ctr"/>
            <a:r>
              <a:rPr lang="fr-FR" sz="1000" dirty="0">
                <a:latin typeface="Verdana"/>
                <a:cs typeface="Verdana"/>
              </a:rPr>
              <a:t>Moins de 25 ans : 16%</a:t>
            </a:r>
          </a:p>
        </p:txBody>
      </p:sp>
    </p:spTree>
    <p:extLst>
      <p:ext uri="{BB962C8B-B14F-4D97-AF65-F5344CB8AC3E}">
        <p14:creationId xmlns:p14="http://schemas.microsoft.com/office/powerpoint/2010/main" val="388328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phique 18"/>
          <p:cNvGraphicFramePr/>
          <p:nvPr>
            <p:extLst>
              <p:ext uri="{D42A27DB-BD31-4B8C-83A1-F6EECF244321}">
                <p14:modId xmlns:p14="http://schemas.microsoft.com/office/powerpoint/2010/main" val="185158297"/>
              </p:ext>
            </p:extLst>
          </p:nvPr>
        </p:nvGraphicFramePr>
        <p:xfrm>
          <a:off x="112889" y="1933575"/>
          <a:ext cx="11431411" cy="4312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890" y="195239"/>
            <a:ext cx="12079110" cy="671807"/>
          </a:xfrm>
        </p:spPr>
        <p:txBody>
          <a:bodyPr>
            <a:noAutofit/>
          </a:bodyPr>
          <a:lstStyle/>
          <a:p>
            <a:r>
              <a:rPr lang="fr-FR" sz="1600" dirty="0"/>
              <a:t>L’apprentissage : s’ils étaient président de la République, les Français ouvriraient l’apprentissage à toutes les filières, aux plus jeunes, voire intensifieraient la pratique professionnelle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2889" y="1003476"/>
            <a:ext cx="11988001" cy="68529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Q12.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Et si vous étiez président de la République, que changeriez-vous dans le domaine de l’apprentissage ? (3 réponses possibles)</a:t>
            </a:r>
          </a:p>
          <a:p>
            <a:r>
              <a:rPr lang="fr-FR" sz="1000" i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Base : à tous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32320" y="6109355"/>
            <a:ext cx="4349137" cy="27286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Total supérieur à 100% car jusqu’à 3 réponses étaient possibles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114177" y="2079633"/>
            <a:ext cx="12056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latin typeface="Verdana"/>
                <a:cs typeface="Verdana"/>
              </a:rPr>
              <a:t>Ruraux : 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609522"/>
              </p:ext>
            </p:extLst>
          </p:nvPr>
        </p:nvGraphicFramePr>
        <p:xfrm>
          <a:off x="10240071" y="2486024"/>
          <a:ext cx="953873" cy="32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8385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385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3366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385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385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385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8385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8385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8385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2343150" y="1947695"/>
            <a:ext cx="26003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latin typeface="Verdana"/>
                <a:cs typeface="Verdana"/>
              </a:rPr>
              <a:t>Vous proposeriez…</a:t>
            </a:r>
          </a:p>
        </p:txBody>
      </p:sp>
    </p:spTree>
    <p:extLst>
      <p:ext uri="{BB962C8B-B14F-4D97-AF65-F5344CB8AC3E}">
        <p14:creationId xmlns:p14="http://schemas.microsoft.com/office/powerpoint/2010/main" val="3275830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500" dirty="0"/>
              <a:t>Les Français et le financement de la formation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049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500" dirty="0"/>
              <a:t>Le cadre de l’intervention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542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aphique 21"/>
          <p:cNvGraphicFramePr/>
          <p:nvPr>
            <p:extLst>
              <p:ext uri="{D42A27DB-BD31-4B8C-83A1-F6EECF244321}">
                <p14:modId xmlns:p14="http://schemas.microsoft.com/office/powerpoint/2010/main" val="2509858954"/>
              </p:ext>
            </p:extLst>
          </p:nvPr>
        </p:nvGraphicFramePr>
        <p:xfrm>
          <a:off x="1069652" y="1960558"/>
          <a:ext cx="11107737" cy="4282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Graphique 22"/>
          <p:cNvGraphicFramePr/>
          <p:nvPr>
            <p:extLst>
              <p:ext uri="{D42A27DB-BD31-4B8C-83A1-F6EECF244321}">
                <p14:modId xmlns:p14="http://schemas.microsoft.com/office/powerpoint/2010/main" val="2897929641"/>
              </p:ext>
            </p:extLst>
          </p:nvPr>
        </p:nvGraphicFramePr>
        <p:xfrm>
          <a:off x="7751116" y="2387049"/>
          <a:ext cx="4440884" cy="4282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987" y="173003"/>
            <a:ext cx="11678002" cy="671807"/>
          </a:xfrm>
        </p:spPr>
        <p:txBody>
          <a:bodyPr anchor="ctr">
            <a:noAutofit/>
          </a:bodyPr>
          <a:lstStyle/>
          <a:p>
            <a:r>
              <a:rPr lang="fr-FR" sz="1800" dirty="0"/>
              <a:t>Les financeurs de la formation professionnelle : une bonne identification de Pôle emploi et des régions, mais des connaissances plus limitées des financeurs sectoriels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72250" y="981076"/>
            <a:ext cx="5528640" cy="69373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Q14.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Et lesquels financent, selon vous, la formation dans votre secteur d’activité ? 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(plusieurs réponses possibles)</a:t>
            </a:r>
          </a:p>
          <a:p>
            <a:r>
              <a:rPr lang="fr-FR" sz="1000" i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Base : Aux salariés du secteur privé (58% de l’échantillon)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2888" y="991217"/>
            <a:ext cx="6383162" cy="683593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Q13.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Parmi ces acteurs du financement de la formation professionnelle, lesquels connaissez-vous, ne serait-ce que de nom ? 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(plusieurs réponses possibles)</a:t>
            </a:r>
          </a:p>
          <a:p>
            <a:r>
              <a:rPr lang="fr-FR" sz="1000" i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Base : Aux salariés du secteur privé (58% de l’échantillon)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298184"/>
              </p:ext>
            </p:extLst>
          </p:nvPr>
        </p:nvGraphicFramePr>
        <p:xfrm>
          <a:off x="5114604" y="2387049"/>
          <a:ext cx="2621901" cy="3308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0447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rgbClr val="70707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Les Conseils régionaux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0447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rgbClr val="70707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Pôle</a:t>
                      </a:r>
                      <a:r>
                        <a:rPr lang="fr-FR" sz="1100" b="0" baseline="0" dirty="0">
                          <a:solidFill>
                            <a:srgbClr val="70707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emploi</a:t>
                      </a:r>
                      <a:endParaRPr lang="fr-FR" sz="1100" b="0" dirty="0">
                        <a:solidFill>
                          <a:srgbClr val="70707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830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rgbClr val="70707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L’Etat via les établissements publics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0447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rgbClr val="70707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L’Union</a:t>
                      </a:r>
                      <a:r>
                        <a:rPr lang="fr-FR" sz="1100" b="0" baseline="0" dirty="0">
                          <a:solidFill>
                            <a:srgbClr val="70707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Européenne (FSE, </a:t>
                      </a:r>
                      <a:r>
                        <a:rPr lang="fr-FR" sz="1100" b="0" baseline="0" dirty="0" err="1">
                          <a:solidFill>
                            <a:srgbClr val="70707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etc</a:t>
                      </a:r>
                      <a:r>
                        <a:rPr lang="fr-FR" sz="1100" b="0" baseline="0" dirty="0">
                          <a:solidFill>
                            <a:srgbClr val="70707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fr-FR" sz="1100" b="0" dirty="0">
                        <a:solidFill>
                          <a:srgbClr val="70707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830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rgbClr val="70707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Les OPCA, Organismes Paritaires Collecteurs Agréés</a:t>
                      </a:r>
                      <a:r>
                        <a:rPr lang="fr-FR" sz="1100" b="0" baseline="0" dirty="0">
                          <a:solidFill>
                            <a:srgbClr val="70707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fr-FR" sz="1100" b="0" dirty="0">
                        <a:solidFill>
                          <a:srgbClr val="70707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906"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rgbClr val="70707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Les OPACIF, Organismes Paritaires Collecteurs Agréés</a:t>
                      </a:r>
                      <a:r>
                        <a:rPr lang="fr-FR" sz="900" b="0" baseline="0" dirty="0">
                          <a:solidFill>
                            <a:srgbClr val="70707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pour le Financement du Congé Individuel de Formation</a:t>
                      </a:r>
                      <a:endParaRPr lang="fr-FR" sz="900" b="0" dirty="0">
                        <a:solidFill>
                          <a:srgbClr val="70707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0447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rgbClr val="70707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L’</a:t>
                      </a:r>
                      <a:r>
                        <a:rPr lang="fr-FR" sz="1100" b="0" dirty="0" err="1">
                          <a:solidFill>
                            <a:srgbClr val="70707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Agefiph</a:t>
                      </a:r>
                      <a:endParaRPr lang="fr-FR" sz="1100" b="0" dirty="0">
                        <a:solidFill>
                          <a:srgbClr val="70707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0447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rgbClr val="70707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 se prononce pas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211721" y="5754973"/>
            <a:ext cx="4459205" cy="27286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Total supérieur à 100% car plusieurs réponses étaient possibles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411557" y="1897448"/>
            <a:ext cx="12056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latin typeface="Verdana"/>
                <a:cs typeface="Verdana"/>
              </a:rPr>
              <a:t>Ruraux :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4574" y="1897448"/>
            <a:ext cx="12056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latin typeface="Verdana"/>
                <a:cs typeface="Verdana"/>
              </a:rPr>
              <a:t>Ruraux : </a:t>
            </a: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654066"/>
              </p:ext>
            </p:extLst>
          </p:nvPr>
        </p:nvGraphicFramePr>
        <p:xfrm>
          <a:off x="780468" y="2362202"/>
          <a:ext cx="953873" cy="336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0290">
                <a:tc>
                  <a:txBody>
                    <a:bodyPr/>
                    <a:lstStyle/>
                    <a:p>
                      <a:pPr algn="ctr"/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290">
                <a:tc>
                  <a:txBody>
                    <a:bodyPr/>
                    <a:lstStyle/>
                    <a:p>
                      <a:pPr algn="ctr"/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290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290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290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290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29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3366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290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578501"/>
              </p:ext>
            </p:extLst>
          </p:nvPr>
        </p:nvGraphicFramePr>
        <p:xfrm>
          <a:off x="10537451" y="2362202"/>
          <a:ext cx="953873" cy="336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0290">
                <a:tc>
                  <a:txBody>
                    <a:bodyPr/>
                    <a:lstStyle/>
                    <a:p>
                      <a:pPr algn="ctr"/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290">
                <a:tc>
                  <a:txBody>
                    <a:bodyPr/>
                    <a:lstStyle/>
                    <a:p>
                      <a:pPr algn="ctr"/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290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290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290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290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290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290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440333" y="5257800"/>
            <a:ext cx="787400" cy="49717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80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phique 18"/>
          <p:cNvGraphicFramePr/>
          <p:nvPr>
            <p:extLst>
              <p:ext uri="{D42A27DB-BD31-4B8C-83A1-F6EECF244321}">
                <p14:modId xmlns:p14="http://schemas.microsoft.com/office/powerpoint/2010/main" val="1520369096"/>
              </p:ext>
            </p:extLst>
          </p:nvPr>
        </p:nvGraphicFramePr>
        <p:xfrm>
          <a:off x="382141" y="1947695"/>
          <a:ext cx="11718749" cy="448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889" y="202205"/>
            <a:ext cx="11947254" cy="671807"/>
          </a:xfrm>
        </p:spPr>
        <p:txBody>
          <a:bodyPr anchor="ctr">
            <a:normAutofit fontScale="90000"/>
          </a:bodyPr>
          <a:lstStyle/>
          <a:p>
            <a:r>
              <a:rPr lang="fr-FR" sz="2000" u="sng" dirty="0"/>
              <a:t>Financement :</a:t>
            </a:r>
            <a:r>
              <a:rPr lang="fr-FR" sz="2000" dirty="0"/>
              <a:t> s’ils étaient président de la République, les Français simplifieraient l’offre et se tourneraient en priorité vers les jeunes déscolarisés et les chômeurs de longue durée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2889" y="1003476"/>
            <a:ext cx="11988001" cy="68529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Q16.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Et, pour finir, si vous étiez président de la République, que changeriez-vous pour améliorer le financement de la formation professionnelle ? (3 réponses possibles) </a:t>
            </a:r>
          </a:p>
          <a:p>
            <a:r>
              <a:rPr lang="fr-FR" sz="1000" i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Base : à tous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32320" y="6109355"/>
            <a:ext cx="4349137" cy="27286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Total supérieur à 100% car jusqu’à 3 réponses étaient possibles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43150" y="1947695"/>
            <a:ext cx="26003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latin typeface="Verdana"/>
                <a:cs typeface="Verdana"/>
              </a:rPr>
              <a:t>Vous proposeriez…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0261406" y="1947694"/>
            <a:ext cx="1192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latin typeface="Verdana"/>
                <a:cs typeface="Verdana"/>
              </a:rPr>
              <a:t>Ruraux :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138763"/>
              </p:ext>
            </p:extLst>
          </p:nvPr>
        </p:nvGraphicFramePr>
        <p:xfrm>
          <a:off x="10329218" y="2356688"/>
          <a:ext cx="1057276" cy="3669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2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3568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42%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568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42%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568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38%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568"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rgbClr val="3366FF"/>
                          </a:solidFill>
                          <a:latin typeface="Verdana"/>
                          <a:ea typeface="+mn-ea"/>
                          <a:cs typeface="Verdana"/>
                        </a:rPr>
                        <a:t>32%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568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26%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3568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568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3568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3568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3568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3568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cxnSp>
        <p:nvCxnSpPr>
          <p:cNvPr id="11" name="Connecteur droit 10"/>
          <p:cNvCxnSpPr/>
          <p:nvPr/>
        </p:nvCxnSpPr>
        <p:spPr>
          <a:xfrm flipV="1">
            <a:off x="1016000" y="3376084"/>
            <a:ext cx="10853738" cy="0"/>
          </a:xfrm>
          <a:prstGeom prst="line">
            <a:avLst/>
          </a:prstGeom>
          <a:ln w="9525" cmpd="sng">
            <a:solidFill>
              <a:schemeClr val="tx2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1016000" y="4042834"/>
            <a:ext cx="10853738" cy="0"/>
          </a:xfrm>
          <a:prstGeom prst="line">
            <a:avLst/>
          </a:prstGeom>
          <a:ln w="9525" cmpd="sng">
            <a:solidFill>
              <a:schemeClr val="tx2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9147527" y="3088071"/>
            <a:ext cx="15120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Chômeurs : 54%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459409" y="3762039"/>
            <a:ext cx="3507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Chômeurs : 37% / CSP- : 28%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384596" y="2428408"/>
            <a:ext cx="1404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50-64 ans : 48%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9282996" y="2757127"/>
            <a:ext cx="1404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35-49 ans : 42%</a:t>
            </a:r>
          </a:p>
        </p:txBody>
      </p:sp>
    </p:spTree>
    <p:extLst>
      <p:ext uri="{BB962C8B-B14F-4D97-AF65-F5344CB8AC3E}">
        <p14:creationId xmlns:p14="http://schemas.microsoft.com/office/powerpoint/2010/main" val="1988443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phique 18"/>
          <p:cNvGraphicFramePr/>
          <p:nvPr>
            <p:extLst>
              <p:ext uri="{D42A27DB-BD31-4B8C-83A1-F6EECF244321}">
                <p14:modId xmlns:p14="http://schemas.microsoft.com/office/powerpoint/2010/main" val="3589618490"/>
              </p:ext>
            </p:extLst>
          </p:nvPr>
        </p:nvGraphicFramePr>
        <p:xfrm>
          <a:off x="-59268" y="1725292"/>
          <a:ext cx="10144126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Graphique 22"/>
          <p:cNvGraphicFramePr/>
          <p:nvPr>
            <p:extLst>
              <p:ext uri="{D42A27DB-BD31-4B8C-83A1-F6EECF244321}">
                <p14:modId xmlns:p14="http://schemas.microsoft.com/office/powerpoint/2010/main" val="2198528675"/>
              </p:ext>
            </p:extLst>
          </p:nvPr>
        </p:nvGraphicFramePr>
        <p:xfrm>
          <a:off x="6139492" y="1674810"/>
          <a:ext cx="5393022" cy="382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444" y="219096"/>
            <a:ext cx="11684446" cy="671807"/>
          </a:xfrm>
        </p:spPr>
        <p:txBody>
          <a:bodyPr>
            <a:noAutofit/>
          </a:bodyPr>
          <a:lstStyle/>
          <a:p>
            <a:r>
              <a:rPr lang="fr-FR" sz="1800" dirty="0"/>
              <a:t>Les budgets alloués à la formation professionnelle, qu’ils bénéficient aux salariés ou aux demandeurs d’emploi, sont jugés insuffisants par une large majorité des Français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135901" y="988909"/>
            <a:ext cx="0" cy="5135666"/>
          </a:xfrm>
          <a:prstGeom prst="line">
            <a:avLst/>
          </a:prstGeom>
          <a:ln w="635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12888" y="1003476"/>
            <a:ext cx="5926667" cy="67133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Q17a.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Selon vous, les budgets accordés à la formation professionnelle </a:t>
            </a:r>
            <a:r>
              <a:rPr lang="fr-FR" sz="1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des salariés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sont aujourd’hui :</a:t>
            </a:r>
          </a:p>
          <a:p>
            <a:r>
              <a:rPr lang="fr-FR" sz="1000" i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Base : à tous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80667" y="988909"/>
            <a:ext cx="5926667" cy="68590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Q17b.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Selon vous, les budgets accordés à la formation professionnelle </a:t>
            </a:r>
            <a:r>
              <a:rPr lang="fr-FR" sz="1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des demandeurs d’emploi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sont aujourd’hui :</a:t>
            </a:r>
          </a:p>
          <a:p>
            <a:r>
              <a:rPr lang="fr-FR" sz="1000" i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Base : à tous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707001" y="4565603"/>
            <a:ext cx="16833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latin typeface="Verdana"/>
                <a:cs typeface="Verdana"/>
              </a:rPr>
              <a:t>Ruraux : </a:t>
            </a:r>
            <a:r>
              <a:rPr lang="fr-FR" sz="1500" b="1" dirty="0">
                <a:solidFill>
                  <a:srgbClr val="3366FF"/>
                </a:solidFill>
                <a:latin typeface="Verdana"/>
                <a:cs typeface="Verdana"/>
              </a:rPr>
              <a:t>64%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410382" y="4528044"/>
            <a:ext cx="17005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Verdana"/>
                <a:cs typeface="Verdana"/>
              </a:rPr>
              <a:t>Ruraux : 62%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350571" y="4851946"/>
            <a:ext cx="1756763" cy="400110"/>
          </a:xfrm>
          <a:prstGeom prst="rect">
            <a:avLst/>
          </a:prstGeom>
          <a:noFill/>
          <a:ln>
            <a:solidFill>
              <a:srgbClr val="BF71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Verdana"/>
                <a:cs typeface="Verdana"/>
              </a:rPr>
              <a:t>Chômeurs : 73%</a:t>
            </a:r>
          </a:p>
          <a:p>
            <a:r>
              <a:rPr lang="fr-FR" sz="1000" dirty="0">
                <a:latin typeface="Verdana"/>
                <a:cs typeface="Verdana"/>
              </a:rPr>
              <a:t>50-64 ans : 64%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771183" y="4903419"/>
            <a:ext cx="1404492" cy="246221"/>
          </a:xfrm>
          <a:prstGeom prst="rect">
            <a:avLst/>
          </a:prstGeom>
          <a:noFill/>
          <a:ln>
            <a:solidFill>
              <a:srgbClr val="BF71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Verdana"/>
                <a:cs typeface="Verdana"/>
              </a:rPr>
              <a:t>50-64 ans : 66%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8444" y="2118805"/>
            <a:ext cx="2018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Verdana"/>
                <a:cs typeface="Verdana"/>
              </a:rPr>
              <a:t>Suffisants, juste comme il faut</a:t>
            </a:r>
            <a:endParaRPr lang="fr-FR" sz="1600" dirty="0" smtClean="0">
              <a:latin typeface="Verdana"/>
              <a:cs typeface="Verdana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88526" y="2042744"/>
            <a:ext cx="131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Verdana"/>
                <a:cs typeface="Verdana"/>
              </a:rPr>
              <a:t>Trop importants</a:t>
            </a:r>
            <a:endParaRPr lang="fr-FR" sz="1600" dirty="0" smtClean="0">
              <a:latin typeface="Verdana"/>
              <a:cs typeface="Verdana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492250" y="1992756"/>
            <a:ext cx="131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Verdana"/>
                <a:cs typeface="Verdana"/>
              </a:rPr>
              <a:t>Trop importants</a:t>
            </a:r>
            <a:endParaRPr lang="fr-FR" sz="1600" dirty="0" smtClean="0">
              <a:latin typeface="Verdana"/>
              <a:cs typeface="Verdana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229487" y="2042744"/>
            <a:ext cx="2018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Verdana"/>
                <a:cs typeface="Verdana"/>
              </a:rPr>
              <a:t>Suffisants, juste comme il faut</a:t>
            </a:r>
            <a:endParaRPr lang="fr-FR" sz="1600" dirty="0" smtClean="0">
              <a:latin typeface="Verdana"/>
              <a:cs typeface="Verdana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383011" y="3542106"/>
            <a:ext cx="2018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Verdana"/>
                <a:cs typeface="Verdana"/>
              </a:rPr>
              <a:t>Pas assez importants</a:t>
            </a:r>
            <a:endParaRPr lang="fr-FR" sz="1600" dirty="0" smtClean="0">
              <a:latin typeface="Verdana"/>
              <a:cs typeface="Verdana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81320" y="3655978"/>
            <a:ext cx="15035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smtClean="0">
                <a:latin typeface="Verdana"/>
                <a:cs typeface="Verdana"/>
              </a:rPr>
              <a:t>Ne se prononce pas</a:t>
            </a:r>
          </a:p>
          <a:p>
            <a:pPr algn="ctr"/>
            <a:endParaRPr lang="fr-FR" sz="1100" i="1" dirty="0" smtClean="0">
              <a:latin typeface="Verdana"/>
              <a:cs typeface="Verdana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0251272" y="3487430"/>
            <a:ext cx="2018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Verdana"/>
                <a:cs typeface="Verdana"/>
              </a:rPr>
              <a:t>Pas assez importants</a:t>
            </a:r>
            <a:endParaRPr lang="fr-FR" sz="1600" dirty="0" smtClean="0">
              <a:latin typeface="Verdana"/>
              <a:cs typeface="Verdana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319526" y="3430727"/>
            <a:ext cx="1155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smtClean="0">
                <a:latin typeface="Verdana"/>
                <a:cs typeface="Verdana"/>
              </a:rPr>
              <a:t>Ne se prononce pas</a:t>
            </a:r>
          </a:p>
          <a:p>
            <a:pPr algn="ctr"/>
            <a:endParaRPr lang="fr-FR" sz="1100" i="1" dirty="0" smtClean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09262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515" y="85677"/>
            <a:ext cx="11769112" cy="671807"/>
          </a:xfrm>
        </p:spPr>
        <p:txBody>
          <a:bodyPr>
            <a:noAutofit/>
          </a:bodyPr>
          <a:lstStyle/>
          <a:p>
            <a:r>
              <a:rPr lang="fr-FR" sz="2200" dirty="0" smtClean="0"/>
              <a:t>Un </a:t>
            </a:r>
            <a:r>
              <a:rPr lang="fr-FR" sz="2200" dirty="0"/>
              <a:t>dispositif </a:t>
            </a:r>
            <a:r>
              <a:rPr lang="fr-FR" sz="2200" dirty="0" smtClean="0"/>
              <a:t>plébiscité à </a:t>
            </a:r>
            <a:r>
              <a:rPr lang="fr-FR" sz="2200" dirty="0" smtClean="0"/>
              <a:t>démocratiser, sur </a:t>
            </a:r>
            <a:r>
              <a:rPr lang="fr-FR" sz="2200" dirty="0"/>
              <a:t>lequel il est nécessaire de communiquer</a:t>
            </a:r>
            <a:br>
              <a:rPr lang="fr-FR" sz="2200" dirty="0"/>
            </a:br>
            <a:endParaRPr lang="fr-FR" sz="22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425449" y="831298"/>
            <a:ext cx="11376025" cy="273050"/>
          </a:xfrm>
        </p:spPr>
        <p:txBody>
          <a:bodyPr/>
          <a:lstStyle/>
          <a:p>
            <a:r>
              <a:rPr lang="fr-FR" sz="1500" dirty="0"/>
              <a:t>La formation </a:t>
            </a:r>
            <a:r>
              <a:rPr lang="fr-FR" sz="1500" dirty="0" smtClean="0"/>
              <a:t>professionnelle </a:t>
            </a:r>
            <a:r>
              <a:rPr lang="fr-FR" sz="1500" dirty="0"/>
              <a:t>très </a:t>
            </a:r>
            <a:r>
              <a:rPr lang="fr-FR" sz="1500" dirty="0" smtClean="0"/>
              <a:t>populaire…mais assez </a:t>
            </a:r>
            <a:r>
              <a:rPr lang="fr-FR" sz="1500" dirty="0"/>
              <a:t>mal </a:t>
            </a:r>
            <a:r>
              <a:rPr lang="fr-FR" sz="1500" dirty="0" smtClean="0"/>
              <a:t>connue</a:t>
            </a:r>
            <a:endParaRPr lang="fr-FR" sz="15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/>
          </p:nvPr>
        </p:nvSpPr>
        <p:spPr>
          <a:xfrm>
            <a:off x="422888" y="1196081"/>
            <a:ext cx="11254762" cy="2036369"/>
          </a:xfrm>
        </p:spPr>
        <p:txBody>
          <a:bodyPr>
            <a:normAutofit fontScale="92500" lnSpcReduction="20000"/>
          </a:bodyPr>
          <a:lstStyle/>
          <a:p>
            <a:pPr marL="171450" indent="-171450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1100" dirty="0"/>
              <a:t>Près de 8 Français sur 10 ont une bonne opinion de la formation professionnelle (79%, dont 21% de très bonnes opinions) : elle permet d’optimiser ses compétences et sa carrière, elle est en </a:t>
            </a:r>
            <a:r>
              <a:rPr lang="fr-FR" sz="1100" dirty="0" smtClean="0"/>
              <a:t>valorisante </a:t>
            </a:r>
            <a:r>
              <a:rPr lang="fr-FR" sz="1100" dirty="0"/>
              <a:t>et </a:t>
            </a:r>
            <a:r>
              <a:rPr lang="fr-FR" sz="1100" dirty="0" smtClean="0"/>
              <a:t>utile</a:t>
            </a:r>
          </a:p>
          <a:p>
            <a:pPr marL="171450" indent="-171450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1100" dirty="0" smtClean="0"/>
              <a:t>Si </a:t>
            </a:r>
            <a:r>
              <a:rPr lang="fr-FR" sz="1100" dirty="0"/>
              <a:t>2/3 des Français connaissent les formations en alternance, ce n’est pas le cas de </a:t>
            </a:r>
            <a:r>
              <a:rPr lang="fr-FR" sz="1100" dirty="0" smtClean="0"/>
              <a:t>la formation </a:t>
            </a:r>
            <a:r>
              <a:rPr lang="fr-FR" sz="1100" dirty="0"/>
              <a:t>professionnelle en général. 2/3 des Français estiment </a:t>
            </a:r>
            <a:r>
              <a:rPr lang="fr-FR" sz="1100" dirty="0" smtClean="0"/>
              <a:t>manquer d’informations </a:t>
            </a:r>
            <a:r>
              <a:rPr lang="fr-FR" sz="1100" dirty="0"/>
              <a:t>sur tous les modes de formation professionnelle. Moins d’1/3 </a:t>
            </a:r>
            <a:r>
              <a:rPr lang="fr-FR" sz="1100" dirty="0" smtClean="0"/>
              <a:t>se déclarent </a:t>
            </a:r>
            <a:r>
              <a:rPr lang="fr-FR" sz="1100" dirty="0"/>
              <a:t>bien informés (31 %). Les nouveaux dispositifs sont très </a:t>
            </a:r>
            <a:r>
              <a:rPr lang="fr-FR" sz="1100" dirty="0" smtClean="0"/>
              <a:t>concernés. Les </a:t>
            </a:r>
            <a:r>
              <a:rPr lang="fr-FR" sz="1100" dirty="0"/>
              <a:t>informations sur la formation les plus attendues par les Français sont </a:t>
            </a:r>
            <a:r>
              <a:rPr lang="fr-FR" sz="1100" dirty="0" smtClean="0"/>
              <a:t>: les </a:t>
            </a:r>
            <a:r>
              <a:rPr lang="fr-FR" sz="1100" dirty="0"/>
              <a:t>qualifications et l’expérience des formateurs (48 %), le coût (48 %), et les lieux </a:t>
            </a:r>
            <a:r>
              <a:rPr lang="fr-FR" sz="1100" dirty="0" smtClean="0"/>
              <a:t>de proximité </a:t>
            </a:r>
            <a:r>
              <a:rPr lang="fr-FR" sz="1100" dirty="0"/>
              <a:t>où l’on peut se former (44 </a:t>
            </a:r>
            <a:r>
              <a:rPr lang="fr-FR" sz="1100" dirty="0" smtClean="0"/>
              <a:t>%).</a:t>
            </a:r>
          </a:p>
          <a:p>
            <a:pPr marL="171450" indent="-171450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1100" dirty="0"/>
              <a:t>S</a:t>
            </a:r>
            <a:r>
              <a:rPr lang="fr-FR" sz="1100" dirty="0" smtClean="0"/>
              <a:t>i </a:t>
            </a:r>
            <a:r>
              <a:rPr lang="fr-FR" sz="1100" dirty="0"/>
              <a:t>les formations en alternance au global et l’apprentissage sont plutôt bien connus de deux tiers des Français (64%), de nombreux modes de formation plus spécifiques comme les formations longues qualifiantes ou diplômantes (42%), ou bien encore le CPF (28%), pâtissent d’un déficit de notoriété. </a:t>
            </a:r>
          </a:p>
          <a:p>
            <a:pPr marL="171450" indent="-171450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1100" dirty="0" smtClean="0"/>
              <a:t>Une </a:t>
            </a:r>
            <a:r>
              <a:rPr lang="fr-FR" sz="1100" dirty="0"/>
              <a:t>large majorité des Français a déjà entendu parler </a:t>
            </a:r>
            <a:r>
              <a:rPr lang="fr-FR" sz="1100" dirty="0" smtClean="0"/>
              <a:t>du bilan </a:t>
            </a:r>
            <a:r>
              <a:rPr lang="fr-FR" sz="1100" dirty="0"/>
              <a:t>de </a:t>
            </a:r>
            <a:r>
              <a:rPr lang="fr-FR" sz="1100" dirty="0" smtClean="0"/>
              <a:t>compétences, de la </a:t>
            </a:r>
            <a:r>
              <a:rPr lang="fr-FR" sz="1100" dirty="0"/>
              <a:t>VAE (61%) et </a:t>
            </a:r>
            <a:r>
              <a:rPr lang="fr-FR" sz="1100" dirty="0" smtClean="0"/>
              <a:t>du </a:t>
            </a:r>
            <a:r>
              <a:rPr lang="fr-FR" sz="1100" dirty="0"/>
              <a:t>CIF (58</a:t>
            </a:r>
            <a:r>
              <a:rPr lang="fr-FR" sz="1100" dirty="0" smtClean="0"/>
              <a:t>%) voire du </a:t>
            </a:r>
            <a:r>
              <a:rPr lang="fr-FR" sz="1100" dirty="0"/>
              <a:t>CPF (46%). Les Français sont toutefois moins nombreux à être au fait de l’aide individuelle à la formation (33%), ou bien de l’action de formation préalable au recrutement (15%).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1940" y="4871339"/>
            <a:ext cx="726892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120000"/>
              </a:lnSpc>
              <a:spcBef>
                <a:spcPts val="1000"/>
              </a:spcBef>
              <a:buClr>
                <a:srgbClr val="FD5608"/>
              </a:buClr>
            </a:pPr>
            <a:r>
              <a:rPr lang="fr-FR" b="1" dirty="0" smtClean="0">
                <a:solidFill>
                  <a:srgbClr val="F24519"/>
                </a:solidFill>
                <a:latin typeface="Verdana"/>
                <a:cs typeface="Verdana"/>
              </a:rPr>
              <a:t>Et s’ils </a:t>
            </a:r>
            <a:r>
              <a:rPr lang="fr-FR" b="1" dirty="0">
                <a:solidFill>
                  <a:srgbClr val="F24519"/>
                </a:solidFill>
                <a:latin typeface="Verdana"/>
                <a:cs typeface="Verdana"/>
              </a:rPr>
              <a:t>étaient </a:t>
            </a:r>
            <a:r>
              <a:rPr lang="fr-FR" b="1" dirty="0" smtClean="0">
                <a:solidFill>
                  <a:srgbClr val="F24519"/>
                </a:solidFill>
                <a:latin typeface="Verdana"/>
                <a:cs typeface="Verdana"/>
              </a:rPr>
              <a:t>président </a:t>
            </a:r>
            <a:r>
              <a:rPr lang="fr-FR" b="1" dirty="0">
                <a:solidFill>
                  <a:srgbClr val="F24519"/>
                </a:solidFill>
                <a:latin typeface="Verdana"/>
                <a:cs typeface="Verdana"/>
              </a:rPr>
              <a:t>de la </a:t>
            </a:r>
            <a:r>
              <a:rPr lang="fr-FR" b="1" dirty="0" smtClean="0">
                <a:solidFill>
                  <a:srgbClr val="F24519"/>
                </a:solidFill>
                <a:latin typeface="Verdana"/>
                <a:cs typeface="Verdana"/>
              </a:rPr>
              <a:t>République ?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425449" y="3242522"/>
            <a:ext cx="11376025" cy="273050"/>
          </a:xfrm>
        </p:spPr>
        <p:txBody>
          <a:bodyPr/>
          <a:lstStyle/>
          <a:p>
            <a:r>
              <a:rPr lang="fr-FR" sz="1500" dirty="0"/>
              <a:t>De très bonnes opinions à l’égard de </a:t>
            </a:r>
            <a:r>
              <a:rPr lang="fr-FR" sz="1500" dirty="0" smtClean="0"/>
              <a:t>l’apprentissage</a:t>
            </a:r>
            <a:endParaRPr lang="fr-FR" sz="150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0"/>
          </p:nvPr>
        </p:nvSpPr>
        <p:spPr>
          <a:xfrm>
            <a:off x="452213" y="3539566"/>
            <a:ext cx="11254762" cy="439836"/>
          </a:xfrm>
        </p:spPr>
        <p:txBody>
          <a:bodyPr>
            <a:normAutofit fontScale="92500" lnSpcReduction="10000"/>
          </a:bodyPr>
          <a:lstStyle/>
          <a:p>
            <a:pPr marL="171450" indent="-171450" algn="just">
              <a:spcBef>
                <a:spcPts val="3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1100" dirty="0"/>
              <a:t>82% ont une bonne opinion de l’apprentissage et 61% du contrat de professionnalisation, bien que ce dernier soit moins bien connu que l’apprentissage. Trois quarts des 15-64 ans indiquent par ailleurs qu’ils conseilleraient à l’un de leurs enfants ou à un proche de se former via l’apprentissage (76%).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359081" y="4028708"/>
            <a:ext cx="11499851" cy="273050"/>
          </a:xfrm>
        </p:spPr>
        <p:txBody>
          <a:bodyPr/>
          <a:lstStyle/>
          <a:p>
            <a:r>
              <a:rPr lang="fr-FR" sz="1500" dirty="0"/>
              <a:t>L’investissement dans la formation professionnelle n’est pas assez important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/>
          </p:nvPr>
        </p:nvSpPr>
        <p:spPr>
          <a:xfrm>
            <a:off x="460679" y="4315330"/>
            <a:ext cx="11254763" cy="598082"/>
          </a:xfrm>
        </p:spPr>
        <p:txBody>
          <a:bodyPr>
            <a:normAutofit fontScale="92500" lnSpcReduction="10000"/>
          </a:bodyPr>
          <a:lstStyle/>
          <a:p>
            <a:pPr marL="171450" lvl="0" indent="-171450" algn="just">
              <a:spcBef>
                <a:spcPts val="3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1100" dirty="0"/>
              <a:t>Les budgets alloués à la formation professionnelle, qu’ils bénéficient aux salariés ou aux demandeurs d’emploi, sont jugés insuffisants par 6 Français sur 10 (59%). Si les salariés du secteur privé identifient bien Pôle emploi (75%) et les Conseils régionaux (49%) comme des financeurs de la formation professionnelle, </a:t>
            </a:r>
            <a:r>
              <a:rPr lang="fr-FR" sz="1100" dirty="0" smtClean="0"/>
              <a:t>ils </a:t>
            </a:r>
            <a:r>
              <a:rPr lang="fr-FR" sz="1100" dirty="0"/>
              <a:t>n’ont que des connaissance limitées des financeurs sectoriels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6" y="5358711"/>
            <a:ext cx="2089623" cy="90882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791701" y="5275516"/>
            <a:ext cx="7757766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377">
              <a:lnSpc>
                <a:spcPct val="120000"/>
              </a:lnSpc>
              <a:spcBef>
                <a:spcPts val="1000"/>
              </a:spcBef>
              <a:buClr>
                <a:srgbClr val="FD5608"/>
              </a:buClr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Verdana"/>
                <a:ea typeface="Open Sans Light" panose="020B0306030504020204" pitchFamily="34" charset="0"/>
                <a:cs typeface="Verdana"/>
              </a:rPr>
              <a:t>Les Français proposeraient en priorité davantage de formations pour se reconvertir (62%)</a:t>
            </a:r>
          </a:p>
          <a:p>
            <a:pPr lvl="0" algn="just" defTabSz="914377">
              <a:lnSpc>
                <a:spcPct val="120000"/>
              </a:lnSpc>
              <a:spcBef>
                <a:spcPts val="1000"/>
              </a:spcBef>
              <a:buClr>
                <a:srgbClr val="FD5608"/>
              </a:buClr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Verdana"/>
                <a:ea typeface="Open Sans Light" panose="020B0306030504020204" pitchFamily="34" charset="0"/>
                <a:cs typeface="Verdana"/>
              </a:rPr>
              <a:t>50% des Français proposeraient des parcours 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Verdana"/>
                <a:ea typeface="Open Sans Light" panose="020B0306030504020204" pitchFamily="34" charset="0"/>
                <a:cs typeface="Verdana"/>
              </a:rPr>
              <a:t>d’apprentissage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Verdana"/>
                <a:ea typeface="Open Sans Light" panose="020B0306030504020204" pitchFamily="34" charset="0"/>
                <a:cs typeface="Verdana"/>
              </a:rPr>
              <a:t>ouverts à toutes les filières (générales ou techniques)</a:t>
            </a:r>
          </a:p>
          <a:p>
            <a:pPr lvl="0" algn="just" defTabSz="914377">
              <a:lnSpc>
                <a:spcPct val="120000"/>
              </a:lnSpc>
              <a:spcBef>
                <a:spcPts val="1000"/>
              </a:spcBef>
              <a:buClr>
                <a:srgbClr val="FD5608"/>
              </a:buClr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Verdana"/>
                <a:ea typeface="Open Sans Light" panose="020B0306030504020204" pitchFamily="34" charset="0"/>
                <a:cs typeface="Verdana"/>
              </a:rPr>
              <a:t>41% des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Verdana"/>
                <a:ea typeface="Open Sans Light" panose="020B0306030504020204" pitchFamily="34" charset="0"/>
                <a:cs typeface="Verdana"/>
              </a:rPr>
              <a:t>Français sur 10 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Verdana"/>
                <a:ea typeface="Open Sans Light" panose="020B0306030504020204" pitchFamily="34" charset="0"/>
                <a:cs typeface="Verdana"/>
              </a:rPr>
              <a:t>proposeraient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Verdana"/>
                <a:ea typeface="Open Sans Light" panose="020B0306030504020204" pitchFamily="34" charset="0"/>
                <a:cs typeface="Verdana"/>
              </a:rPr>
              <a:t>plus d’accès à la formation pour les jeunes déscolarisés de 18 à 30 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Verdana"/>
                <a:ea typeface="Open Sans Light" panose="020B0306030504020204" pitchFamily="34" charset="0"/>
                <a:cs typeface="Verdana"/>
              </a:rPr>
              <a:t>ans et 35% pour les chômeurs de longue durée</a:t>
            </a:r>
            <a:endParaRPr lang="fr-FR" sz="1000" dirty="0">
              <a:solidFill>
                <a:schemeClr val="bg1">
                  <a:lumMod val="50000"/>
                </a:schemeClr>
              </a:solidFill>
              <a:latin typeface="Verdana"/>
              <a:ea typeface="Open Sans Light" panose="020B030603050402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2850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Méthodologie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sz="14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14716" y="1596198"/>
            <a:ext cx="9465884" cy="194262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7F7F7F"/>
            </a:solidFill>
            <a:miter lim="800000"/>
            <a:headEnd/>
            <a:tailEnd/>
          </a:ln>
          <a:effectLst/>
        </p:spPr>
        <p:txBody>
          <a:bodyPr vert="horz" wrap="square" lIns="0" tIns="45720" rIns="10800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80000" algn="just" eaLnBrk="0" fontAlgn="auto" hangingPunct="0">
              <a:lnSpc>
                <a:spcPct val="110000"/>
              </a:lnSpc>
              <a:spcBef>
                <a:spcPts val="0"/>
              </a:spcBef>
            </a:pPr>
            <a:r>
              <a:rPr lang="fr-FR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Etude réalisée par Internet du </a:t>
            </a:r>
            <a:r>
              <a:rPr lang="fr-FR" sz="1400" b="1" kern="0" dirty="0">
                <a:solidFill>
                  <a:srgbClr val="EC48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au 11 janvier 2017 </a:t>
            </a:r>
            <a:r>
              <a:rPr lang="fr-FR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auprès d’un échantillon de </a:t>
            </a:r>
            <a:r>
              <a:rPr lang="fr-FR" sz="1400" b="1" kern="0" dirty="0">
                <a:solidFill>
                  <a:srgbClr val="EC48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1520 </a:t>
            </a:r>
            <a:r>
              <a:rPr lang="fr-FR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répondants, représentatif de la population française, âgés de </a:t>
            </a:r>
            <a:r>
              <a:rPr lang="fr-FR" sz="1400" b="1" kern="0" dirty="0">
                <a:solidFill>
                  <a:srgbClr val="EC48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à 64 ans</a:t>
            </a:r>
            <a:r>
              <a:rPr lang="fr-FR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fr-FR" sz="14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000" algn="just" eaLnBrk="0" fontAlgn="auto" hangingPunct="0">
              <a:lnSpc>
                <a:spcPct val="110000"/>
              </a:lnSpc>
              <a:spcBef>
                <a:spcPts val="0"/>
              </a:spcBef>
            </a:pPr>
            <a:endParaRPr lang="fr-FR" sz="1400" kern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000" algn="just" eaLnBrk="0" fontAlgn="auto" hangingPunct="0">
              <a:lnSpc>
                <a:spcPct val="110000"/>
              </a:lnSpc>
              <a:spcBef>
                <a:spcPts val="0"/>
              </a:spcBef>
            </a:pPr>
            <a:r>
              <a:rPr lang="fr-FR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 </a:t>
            </a:r>
            <a:r>
              <a:rPr lang="fr-FR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sein de cet échantillon, </a:t>
            </a:r>
            <a:r>
              <a:rPr lang="fr-FR" sz="1400" b="1" kern="0" dirty="0">
                <a:solidFill>
                  <a:srgbClr val="E63C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736 personnes résidant en zone rurale </a:t>
            </a:r>
            <a:r>
              <a:rPr lang="fr-FR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 été interrogées </a:t>
            </a:r>
            <a:r>
              <a:rPr lang="fr-FR" sz="1400" dirty="0">
                <a:solidFill>
                  <a:srgbClr val="7070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afin de disposer d’une base de lecture solide sur cette population-clef. Lors du traitement des données, le poids de cette population a été ramené à son poids réel afin de ne pas biaiser la lecture des résultats d’ensemble.</a:t>
            </a:r>
          </a:p>
        </p:txBody>
      </p:sp>
      <p:sp>
        <p:nvSpPr>
          <p:cNvPr id="10" name="Rectangle à coins arrondis 7"/>
          <p:cNvSpPr/>
          <p:nvPr/>
        </p:nvSpPr>
        <p:spPr>
          <a:xfrm>
            <a:off x="431650" y="4108800"/>
            <a:ext cx="9448950" cy="141087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7F7F7F"/>
            </a:solidFill>
            <a:miter lim="800000"/>
            <a:headEnd/>
            <a:tailEnd/>
          </a:ln>
          <a:effectLst/>
        </p:spPr>
        <p:txBody>
          <a:bodyPr vert="horz" wrap="square" lIns="0" tIns="45720" rIns="10800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80000" algn="just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représentativité de l’échantillon a été assurée par la méthode des quotas appliquée aux variables suivantes : </a:t>
            </a:r>
            <a:r>
              <a:rPr lang="fr-FR" sz="1400" dirty="0">
                <a:solidFill>
                  <a:srgbClr val="7070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catégorie professionnelle de la personne interrogée, sexe et âge après stratification par région et catégorie d’agglomération</a:t>
            </a:r>
            <a:r>
              <a:rPr lang="fr-FR" sz="1400" kern="0" dirty="0">
                <a:solidFill>
                  <a:srgbClr val="7070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058988" algn="just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fr-FR" sz="600" kern="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33604" y="2812790"/>
            <a:ext cx="18673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Recueil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33604" y="4938928"/>
            <a:ext cx="18673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Echantillon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924" y="4140629"/>
            <a:ext cx="778706" cy="77870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924" y="1936572"/>
            <a:ext cx="778706" cy="77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4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500" dirty="0"/>
              <a:t>Les attentes des Français par rapport à la formation professionnelle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450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phique 18"/>
          <p:cNvGraphicFramePr/>
          <p:nvPr>
            <p:extLst>
              <p:ext uri="{D42A27DB-BD31-4B8C-83A1-F6EECF244321}">
                <p14:modId xmlns:p14="http://schemas.microsoft.com/office/powerpoint/2010/main" val="837582313"/>
              </p:ext>
            </p:extLst>
          </p:nvPr>
        </p:nvGraphicFramePr>
        <p:xfrm>
          <a:off x="395288" y="1758551"/>
          <a:ext cx="11436350" cy="448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273181" y="3238648"/>
            <a:ext cx="3303457" cy="584775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600" b="1" spc="300" dirty="0">
                <a:solidFill>
                  <a:srgbClr val="C61C47"/>
                </a:solidFill>
                <a:latin typeface="Verdana"/>
                <a:cs typeface="Verdana"/>
              </a:rPr>
              <a:t>Mauvaise opinion : 14%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772" y="222430"/>
            <a:ext cx="10913978" cy="671807"/>
          </a:xfrm>
        </p:spPr>
        <p:txBody>
          <a:bodyPr anchor="ctr">
            <a:normAutofit/>
          </a:bodyPr>
          <a:lstStyle/>
          <a:p>
            <a:r>
              <a:rPr lang="fr-FR" sz="2000" dirty="0"/>
              <a:t>La formation professionnelle est très populaire auprès des Français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2889" y="1003476"/>
            <a:ext cx="11988001" cy="68529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Q1. </a:t>
            </a:r>
            <a:r>
              <a:rPr lang="fr-FR" sz="1200" dirty="0">
                <a:solidFill>
                  <a:srgbClr val="7070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façon générale, diriez-vous que vous avez une bonne ou une mauvaise opinion de la formation professionnelle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 ?</a:t>
            </a:r>
          </a:p>
          <a:p>
            <a:r>
              <a:rPr lang="fr-FR" sz="1000" i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Base : à tous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9296482" y="3238648"/>
            <a:ext cx="2453134" cy="584775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600" b="1" spc="300" dirty="0">
                <a:solidFill>
                  <a:srgbClr val="3366FF"/>
                </a:solidFill>
                <a:latin typeface="Verdana"/>
                <a:cs typeface="Verdana"/>
              </a:rPr>
              <a:t>Bonne opinion : 79%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718529" y="2806245"/>
            <a:ext cx="16090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Verdana"/>
                <a:cs typeface="Verdana"/>
              </a:rPr>
              <a:t>Ruraux : 79%</a:t>
            </a:r>
          </a:p>
        </p:txBody>
      </p:sp>
    </p:spTree>
    <p:extLst>
      <p:ext uri="{BB962C8B-B14F-4D97-AF65-F5344CB8AC3E}">
        <p14:creationId xmlns:p14="http://schemas.microsoft.com/office/powerpoint/2010/main" val="258327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113" y="207657"/>
            <a:ext cx="10363200" cy="671807"/>
          </a:xfrm>
        </p:spPr>
        <p:txBody>
          <a:bodyPr>
            <a:normAutofit/>
          </a:bodyPr>
          <a:lstStyle/>
          <a:p>
            <a:r>
              <a:rPr lang="fr-FR" sz="2000" dirty="0"/>
              <a:t>Si la formation professionnelle est appréciée, c’est </a:t>
            </a:r>
            <a:r>
              <a:rPr lang="fr-FR" sz="2000" dirty="0" smtClean="0"/>
              <a:t>qu’elle </a:t>
            </a:r>
            <a:r>
              <a:rPr lang="fr-FR" sz="2000" dirty="0"/>
              <a:t>valorise les actifs, optimise leurs compétences et donc leurs carrières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2889" y="1003476"/>
            <a:ext cx="11988001" cy="67133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Q2.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Plus précisément, pour quelles raisons diriez-vous que vous avez une bonne opinion de la formation professionnelle ?</a:t>
            </a:r>
            <a:r>
              <a:rPr lang="fr-FR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(Question ouverte)</a:t>
            </a:r>
          </a:p>
          <a:p>
            <a:r>
              <a:rPr lang="fr-FR" sz="1000" i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Base : Aux personnes qui ont une bonne opinion de la formation professionnelle (79% de l’échantillon)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301213"/>
              </p:ext>
            </p:extLst>
          </p:nvPr>
        </p:nvGraphicFramePr>
        <p:xfrm>
          <a:off x="546713" y="1890091"/>
          <a:ext cx="4684713" cy="3816371"/>
        </p:xfrm>
        <a:graphic>
          <a:graphicData uri="http://schemas.openxmlformats.org/drawingml/2006/table">
            <a:tbl>
              <a:tblPr/>
              <a:tblGrid>
                <a:gridCol w="3490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30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OPTIMISER SES COMPETENCES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1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Permet d'acquérir de l'expérience,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 manière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concrète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0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Permet d'apprendre, expérience enrichissante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0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Permet d'apprendre un métier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0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Permet de se perfectionner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0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Permet de rester au fait des évolutions, innovations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0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Permet d'obtenir un diplôme, une qualification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0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Permet de combiner la pratique et la théorie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0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APPRECIATION GENERALE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30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Efficace, bonne chose, valorisant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0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Utile, important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30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En a déjà fait, bonne expérience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30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Bonne chose pour les jeunes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150175"/>
              </p:ext>
            </p:extLst>
          </p:nvPr>
        </p:nvGraphicFramePr>
        <p:xfrm>
          <a:off x="5497740" y="1875567"/>
          <a:ext cx="4495800" cy="2354388"/>
        </p:xfrm>
        <a:graphic>
          <a:graphicData uri="http://schemas.openxmlformats.org/drawingml/2006/table">
            <a:tbl>
              <a:tblPr/>
              <a:tblGrid>
                <a:gridCol w="3416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97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66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OPTIMISER SA CARRIERE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8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Facilite l'insertion professionnelle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8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Facilite la reconversion, le choix du métier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8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Permet d'évoluer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66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ACCESSIBILITE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8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Possibilité de l'effectuer tout au long de sa carrière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8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Pour ceux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 souhaitant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 continuer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leurs études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68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Nombreuses possibilités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477828" y="4601028"/>
            <a:ext cx="2525486" cy="1134932"/>
          </a:xfrm>
          <a:prstGeom prst="wedgeRectCallout">
            <a:avLst/>
          </a:prstGeom>
          <a:solidFill>
            <a:schemeClr val="bg2"/>
          </a:solidFill>
          <a:ln w="19050">
            <a:gradFill flip="none" rotWithShape="1">
              <a:gsLst>
                <a:gs pos="100000">
                  <a:srgbClr val="FB6B00"/>
                </a:gs>
                <a:gs pos="82000">
                  <a:srgbClr val="FB6B00"/>
                </a:gs>
                <a:gs pos="62000">
                  <a:srgbClr val="FB6500"/>
                </a:gs>
                <a:gs pos="40000">
                  <a:srgbClr val="F84A04"/>
                </a:gs>
                <a:gs pos="19000">
                  <a:schemeClr val="accent3"/>
                </a:gs>
                <a:gs pos="0">
                  <a:srgbClr val="EF2E0A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charset="0"/>
                <a:ea typeface="Verdana" charset="0"/>
                <a:cs typeface="Verdana" charset="0"/>
              </a:rPr>
              <a:t>« La formation nous donne l'expérience qui nous manque pour obtenir le job. »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70742" y="4786897"/>
            <a:ext cx="3817258" cy="1021634"/>
          </a:xfrm>
          <a:prstGeom prst="wedgeRectCallout">
            <a:avLst/>
          </a:prstGeom>
          <a:solidFill>
            <a:schemeClr val="bg2"/>
          </a:solidFill>
          <a:ln w="19050">
            <a:gradFill flip="none" rotWithShape="1">
              <a:gsLst>
                <a:gs pos="100000">
                  <a:srgbClr val="FB6B00"/>
                </a:gs>
                <a:gs pos="82000">
                  <a:srgbClr val="FB6B00"/>
                </a:gs>
                <a:gs pos="62000">
                  <a:srgbClr val="FB6500"/>
                </a:gs>
                <a:gs pos="40000">
                  <a:srgbClr val="F84A04"/>
                </a:gs>
                <a:gs pos="19000">
                  <a:schemeClr val="accent3"/>
                </a:gs>
                <a:gs pos="0">
                  <a:srgbClr val="EF2E0A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charset="0"/>
                <a:ea typeface="Verdana" charset="0"/>
                <a:cs typeface="Verdana" charset="0"/>
              </a:rPr>
              <a:t>« La formation professionnelle permet d'avoir un pied dans une entreprise qui ne donne pas la chance aux candidats sans ce procédé. »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145484" y="2871906"/>
            <a:ext cx="1793715" cy="1264666"/>
          </a:xfrm>
          <a:prstGeom prst="wedgeRectCallout">
            <a:avLst/>
          </a:prstGeom>
          <a:solidFill>
            <a:schemeClr val="bg2"/>
          </a:solidFill>
          <a:ln w="19050">
            <a:gradFill flip="none" rotWithShape="1">
              <a:gsLst>
                <a:gs pos="100000">
                  <a:srgbClr val="FB6B00"/>
                </a:gs>
                <a:gs pos="82000">
                  <a:srgbClr val="FB6B00"/>
                </a:gs>
                <a:gs pos="62000">
                  <a:srgbClr val="FB6500"/>
                </a:gs>
                <a:gs pos="40000">
                  <a:srgbClr val="F84A04"/>
                </a:gs>
                <a:gs pos="19000">
                  <a:schemeClr val="accent3"/>
                </a:gs>
                <a:gs pos="0">
                  <a:srgbClr val="EF2E0A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charset="0"/>
                <a:ea typeface="Verdana" charset="0"/>
                <a:cs typeface="Verdana" charset="0"/>
              </a:rPr>
              <a:t>« C’est efficace, ça donne envie de travailler. »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318113" y="2260599"/>
            <a:ext cx="228600" cy="160867"/>
          </a:xfrm>
          <a:prstGeom prst="rightArrow">
            <a:avLst/>
          </a:prstGeom>
          <a:solidFill>
            <a:schemeClr val="bg2"/>
          </a:solidFill>
          <a:ln w="19050">
            <a:gradFill flip="none" rotWithShape="1">
              <a:gsLst>
                <a:gs pos="100000">
                  <a:srgbClr val="FB6B00"/>
                </a:gs>
                <a:gs pos="82000">
                  <a:srgbClr val="FB6B00"/>
                </a:gs>
                <a:gs pos="62000">
                  <a:srgbClr val="FB6500"/>
                </a:gs>
                <a:gs pos="40000">
                  <a:srgbClr val="F84A04"/>
                </a:gs>
                <a:gs pos="19000">
                  <a:schemeClr val="accent3"/>
                </a:gs>
                <a:gs pos="0">
                  <a:srgbClr val="EF2E0A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314493" y="4601028"/>
            <a:ext cx="228600" cy="160867"/>
          </a:xfrm>
          <a:prstGeom prst="rightArrow">
            <a:avLst/>
          </a:prstGeom>
          <a:solidFill>
            <a:schemeClr val="bg2"/>
          </a:solidFill>
          <a:ln w="19050">
            <a:gradFill flip="none" rotWithShape="1">
              <a:gsLst>
                <a:gs pos="100000">
                  <a:srgbClr val="FB6B00"/>
                </a:gs>
                <a:gs pos="82000">
                  <a:srgbClr val="FB6B00"/>
                </a:gs>
                <a:gs pos="62000">
                  <a:srgbClr val="FB6500"/>
                </a:gs>
                <a:gs pos="40000">
                  <a:srgbClr val="F84A04"/>
                </a:gs>
                <a:gs pos="19000">
                  <a:schemeClr val="accent3"/>
                </a:gs>
                <a:gs pos="0">
                  <a:srgbClr val="EF2E0A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5267721" y="2260598"/>
            <a:ext cx="228600" cy="160867"/>
          </a:xfrm>
          <a:prstGeom prst="rightArrow">
            <a:avLst/>
          </a:prstGeom>
          <a:solidFill>
            <a:schemeClr val="bg2"/>
          </a:solidFill>
          <a:ln w="19050">
            <a:gradFill flip="none" rotWithShape="1">
              <a:gsLst>
                <a:gs pos="100000">
                  <a:srgbClr val="FB6B00"/>
                </a:gs>
                <a:gs pos="82000">
                  <a:srgbClr val="FB6B00"/>
                </a:gs>
                <a:gs pos="62000">
                  <a:srgbClr val="FB6500"/>
                </a:gs>
                <a:gs pos="40000">
                  <a:srgbClr val="F84A04"/>
                </a:gs>
                <a:gs pos="19000">
                  <a:schemeClr val="accent3"/>
                </a:gs>
                <a:gs pos="0">
                  <a:srgbClr val="EF2E0A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9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8587" y="203494"/>
            <a:ext cx="11269580" cy="671807"/>
          </a:xfrm>
        </p:spPr>
        <p:txBody>
          <a:bodyPr anchor="ctr">
            <a:normAutofit/>
          </a:bodyPr>
          <a:lstStyle/>
          <a:p>
            <a:r>
              <a:rPr lang="fr-FR" sz="2000" dirty="0"/>
              <a:t>Pour ses </a:t>
            </a:r>
            <a:r>
              <a:rPr lang="fr-FR" sz="2000" dirty="0" smtClean="0"/>
              <a:t>14 </a:t>
            </a:r>
            <a:r>
              <a:rPr lang="fr-FR" sz="2000" smtClean="0"/>
              <a:t>% de détracteurs</a:t>
            </a:r>
            <a:r>
              <a:rPr lang="fr-FR" sz="2000" dirty="0"/>
              <a:t>, la formation professionnelle manque d’intérêt et n’est pas toujours adaptée ou accessible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2889" y="1003476"/>
            <a:ext cx="11988001" cy="67133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Q3.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Plus précisément, pour quelles raisons diriez-vous que vous avez une mauvaise opinion de la formation professionnelle ?</a:t>
            </a:r>
            <a:r>
              <a:rPr lang="fr-FR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(Question ouverte)</a:t>
            </a:r>
          </a:p>
          <a:p>
            <a:r>
              <a:rPr lang="fr-FR" sz="1000" i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Base : Aux personnes qui ont une mauvaise opinion de la formation professionnelle (14% de l’échantillon)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181229"/>
              </p:ext>
            </p:extLst>
          </p:nvPr>
        </p:nvGraphicFramePr>
        <p:xfrm>
          <a:off x="1293062" y="1846455"/>
          <a:ext cx="4464851" cy="4232610"/>
        </p:xfrm>
        <a:graphic>
          <a:graphicData uri="http://schemas.openxmlformats.org/drawingml/2006/table">
            <a:tbl>
              <a:tblPr/>
              <a:tblGrid>
                <a:gridCol w="32792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55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14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MANQUE D'INTERET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76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Pas efficace, peu de résultat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76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Inutile, ne sert pas à grand-chose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4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 ADAPTEE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76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Pas adaptée au monde du travail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776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Pas adaptée au profil des candidats, trop générales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776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Pas adaptée aux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besoins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Méthodes d'apprentissage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dépassées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776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Pas adaptée aux besoins du marché du travail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14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MANQUE D'ACCESSIBILITE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776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Trop chères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776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Difficile d'accès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776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Manque de choix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14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N'OPTIMISE PAS LES COMPETENCES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68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Manque de pratique, n'apporte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 d'expérience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776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N'apporte pas de nouvelle connaissance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776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Manque de suivi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776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Mauvaise expérience des formations suivies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828181"/>
              </p:ext>
            </p:extLst>
          </p:nvPr>
        </p:nvGraphicFramePr>
        <p:xfrm>
          <a:off x="6106889" y="1846449"/>
          <a:ext cx="5221336" cy="1277750"/>
        </p:xfrm>
        <a:graphic>
          <a:graphicData uri="http://schemas.openxmlformats.org/drawingml/2006/table">
            <a:tbl>
              <a:tblPr/>
              <a:tblGrid>
                <a:gridCol w="4233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74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72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MANQUE DE SERIEUX, MANQUE DE CONFIANCE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8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Organismes pas sérieux, pas assez contrôlés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8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Mauvaise gestion des budgets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versés aux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organismes de formations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2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 PERMET PAS D'OPTIMISER SA CARRIERE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8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Ne permet pas de trouver un emploi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8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Ne permet pas d'obtenir un meilleur salaire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001435" y="4641754"/>
            <a:ext cx="3817258" cy="1021634"/>
          </a:xfrm>
          <a:prstGeom prst="wedgeRectCallout">
            <a:avLst/>
          </a:prstGeom>
          <a:solidFill>
            <a:schemeClr val="bg2"/>
          </a:solidFill>
          <a:ln w="19050">
            <a:gradFill flip="none" rotWithShape="1">
              <a:gsLst>
                <a:gs pos="100000">
                  <a:srgbClr val="FB6B00"/>
                </a:gs>
                <a:gs pos="82000">
                  <a:srgbClr val="FB6B00"/>
                </a:gs>
                <a:gs pos="62000">
                  <a:srgbClr val="FB6500"/>
                </a:gs>
                <a:gs pos="40000">
                  <a:srgbClr val="F84A04"/>
                </a:gs>
                <a:gs pos="19000">
                  <a:schemeClr val="accent3"/>
                </a:gs>
                <a:gs pos="0">
                  <a:srgbClr val="EF2E0A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charset="0"/>
                <a:ea typeface="Verdana" charset="0"/>
                <a:cs typeface="Verdana" charset="0"/>
              </a:rPr>
              <a:t>« Je trouve que maintenant nous sommes assez mal formés, de plus quand l'on obtient un diplôme c'est dur de trouver du travail. »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62215" y="4641754"/>
            <a:ext cx="1894337" cy="1021634"/>
          </a:xfrm>
          <a:prstGeom prst="wedgeRectCallout">
            <a:avLst/>
          </a:prstGeom>
          <a:solidFill>
            <a:schemeClr val="bg2"/>
          </a:solidFill>
          <a:ln w="19050">
            <a:gradFill flip="none" rotWithShape="1">
              <a:gsLst>
                <a:gs pos="100000">
                  <a:srgbClr val="FB6B00"/>
                </a:gs>
                <a:gs pos="82000">
                  <a:srgbClr val="FB6B00"/>
                </a:gs>
                <a:gs pos="62000">
                  <a:srgbClr val="FB6500"/>
                </a:gs>
                <a:gs pos="40000">
                  <a:srgbClr val="F84A04"/>
                </a:gs>
                <a:gs pos="19000">
                  <a:schemeClr val="accent3"/>
                </a:gs>
                <a:gs pos="0">
                  <a:srgbClr val="EF2E0A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charset="0"/>
                <a:ea typeface="Verdana" charset="0"/>
                <a:cs typeface="Verdana" charset="0"/>
              </a:rPr>
              <a:t>« Aucun résultat en regard de l’investissement. »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1071651" y="2133598"/>
            <a:ext cx="228600" cy="160867"/>
          </a:xfrm>
          <a:prstGeom prst="rightArrow">
            <a:avLst/>
          </a:prstGeom>
          <a:solidFill>
            <a:schemeClr val="bg2"/>
          </a:solidFill>
          <a:ln w="19050">
            <a:gradFill flip="none" rotWithShape="1">
              <a:gsLst>
                <a:gs pos="100000">
                  <a:srgbClr val="FB6B00"/>
                </a:gs>
                <a:gs pos="82000">
                  <a:srgbClr val="FB6B00"/>
                </a:gs>
                <a:gs pos="62000">
                  <a:srgbClr val="FB6500"/>
                </a:gs>
                <a:gs pos="40000">
                  <a:srgbClr val="F84A04"/>
                </a:gs>
                <a:gs pos="19000">
                  <a:schemeClr val="accent3"/>
                </a:gs>
                <a:gs pos="0">
                  <a:srgbClr val="EF2E0A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8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phique 18"/>
          <p:cNvGraphicFramePr/>
          <p:nvPr>
            <p:extLst>
              <p:ext uri="{D42A27DB-BD31-4B8C-83A1-F6EECF244321}">
                <p14:modId xmlns:p14="http://schemas.microsoft.com/office/powerpoint/2010/main" val="3672204819"/>
              </p:ext>
            </p:extLst>
          </p:nvPr>
        </p:nvGraphicFramePr>
        <p:xfrm>
          <a:off x="247650" y="1394484"/>
          <a:ext cx="11436350" cy="448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650" y="196018"/>
            <a:ext cx="11853240" cy="671807"/>
          </a:xfrm>
        </p:spPr>
        <p:txBody>
          <a:bodyPr anchor="ctr">
            <a:noAutofit/>
          </a:bodyPr>
          <a:lstStyle/>
          <a:p>
            <a:r>
              <a:rPr lang="fr-FR" sz="1800" dirty="0"/>
              <a:t>Deux tiers des 15-64 ans considèrent que la formation professionnelle n’occupe pas une place assez importante dans la carrière des salariés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2889" y="1003476"/>
            <a:ext cx="11988001" cy="68529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Q5. </a:t>
            </a:r>
            <a:r>
              <a:rPr lang="fr-FR" sz="1200" dirty="0">
                <a:solidFill>
                  <a:srgbClr val="7070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Globalement, diriez-vous qu’en France, dans la carrière des salariés, la formation professionnelle occupe une place…</a:t>
            </a:r>
          </a:p>
          <a:p>
            <a:r>
              <a:rPr lang="fr-FR" sz="1000" i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Base : à tous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104176" y="5252808"/>
            <a:ext cx="1748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Verdana"/>
                <a:cs typeface="Verdana"/>
              </a:rPr>
              <a:t>Ruraux : </a:t>
            </a:r>
            <a:r>
              <a:rPr lang="fr-FR" sz="1600" b="1" dirty="0">
                <a:solidFill>
                  <a:srgbClr val="C61C47"/>
                </a:solidFill>
                <a:latin typeface="Verdana"/>
                <a:cs typeface="Verdana"/>
              </a:rPr>
              <a:t>72%</a:t>
            </a:r>
            <a:endParaRPr lang="fr-FR" sz="1500" b="1" dirty="0">
              <a:solidFill>
                <a:srgbClr val="C61C47"/>
              </a:solidFill>
              <a:latin typeface="Verdana"/>
              <a:cs typeface="Verdan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235915" y="5691773"/>
            <a:ext cx="1294781" cy="246221"/>
          </a:xfrm>
          <a:prstGeom prst="rect">
            <a:avLst/>
          </a:prstGeom>
          <a:noFill/>
          <a:ln>
            <a:solidFill>
              <a:srgbClr val="EA6A8A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Verdana"/>
                <a:cs typeface="Verdana"/>
              </a:rPr>
              <a:t>50-64 </a:t>
            </a:r>
            <a:r>
              <a:rPr lang="fr-FR" sz="1000" dirty="0">
                <a:latin typeface="Verdana"/>
                <a:cs typeface="Verdana"/>
              </a:rPr>
              <a:t>ans : 73%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459162" y="2006599"/>
            <a:ext cx="176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Verdana"/>
                <a:cs typeface="Verdana"/>
              </a:rPr>
              <a:t>Juste comme il faut</a:t>
            </a:r>
            <a:endParaRPr lang="fr-FR" dirty="0" smtClean="0">
              <a:latin typeface="Verdana"/>
              <a:cs typeface="Verdana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998228" y="4098185"/>
            <a:ext cx="176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Verdana"/>
                <a:cs typeface="Verdana"/>
              </a:rPr>
              <a:t>Pas assez importante</a:t>
            </a:r>
            <a:endParaRPr lang="fr-FR" dirty="0" smtClean="0">
              <a:latin typeface="Verdana"/>
              <a:cs typeface="Verdana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68523" y="4208251"/>
            <a:ext cx="176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Verdana"/>
                <a:cs typeface="Verdana"/>
              </a:rPr>
              <a:t>Trop</a:t>
            </a:r>
          </a:p>
          <a:p>
            <a:pPr algn="ctr"/>
            <a:r>
              <a:rPr lang="fr-FR" dirty="0" smtClean="0">
                <a:latin typeface="Verdana"/>
                <a:cs typeface="Verdana"/>
              </a:rPr>
              <a:t>importante</a:t>
            </a:r>
            <a:endParaRPr lang="fr-FR" dirty="0" smtClean="0">
              <a:latin typeface="Verdana"/>
              <a:cs typeface="Verdana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98723" y="3422657"/>
            <a:ext cx="1761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smtClean="0">
                <a:latin typeface="Verdana"/>
                <a:cs typeface="Verdana"/>
              </a:rPr>
              <a:t>Ne se prononce pas</a:t>
            </a:r>
          </a:p>
          <a:p>
            <a:pPr algn="ctr"/>
            <a:endParaRPr lang="fr-FR" sz="1100" i="1" dirty="0" smtClean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568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phique 18"/>
          <p:cNvGraphicFramePr/>
          <p:nvPr>
            <p:extLst>
              <p:ext uri="{D42A27DB-BD31-4B8C-83A1-F6EECF244321}">
                <p14:modId xmlns:p14="http://schemas.microsoft.com/office/powerpoint/2010/main" val="606870314"/>
              </p:ext>
            </p:extLst>
          </p:nvPr>
        </p:nvGraphicFramePr>
        <p:xfrm>
          <a:off x="395288" y="1758551"/>
          <a:ext cx="11436350" cy="448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148853"/>
            <a:ext cx="11436350" cy="671807"/>
          </a:xfrm>
        </p:spPr>
        <p:txBody>
          <a:bodyPr anchor="ctr">
            <a:normAutofit/>
          </a:bodyPr>
          <a:lstStyle/>
          <a:p>
            <a:r>
              <a:rPr lang="fr-FR" sz="2000" dirty="0"/>
              <a:t>La formation professionnelle est bien perçue mais reste peu connue : deux tiers des Français se déclarent mal informés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2889" y="1003476"/>
            <a:ext cx="11988001" cy="68529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Q6. </a:t>
            </a:r>
            <a:r>
              <a:rPr lang="fr-FR" sz="1200" dirty="0">
                <a:solidFill>
                  <a:srgbClr val="7070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diriez-vous que vous vous sentez très bien informé(e), plutôt bien informé(e), plutôt mal informé(e) ou très mal informé(e) sur la formation professionnelle ?</a:t>
            </a:r>
          </a:p>
          <a:p>
            <a:r>
              <a:rPr lang="fr-FR" sz="1000" i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Base : à tous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949634" y="3247979"/>
            <a:ext cx="2933777" cy="584775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600" b="1" spc="300" dirty="0">
                <a:solidFill>
                  <a:srgbClr val="3366FF"/>
                </a:solidFill>
                <a:latin typeface="Verdana"/>
                <a:cs typeface="Verdana"/>
              </a:rPr>
              <a:t>Bien informé(e)s: 31%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47061" y="3247978"/>
            <a:ext cx="2911150" cy="584775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600" b="1" spc="300" dirty="0">
                <a:solidFill>
                  <a:srgbClr val="C61C47"/>
                </a:solidFill>
                <a:latin typeface="Verdana"/>
                <a:cs typeface="Verdana"/>
              </a:rPr>
              <a:t>Mal informé(e)s : 63%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626291" y="2834091"/>
            <a:ext cx="15804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Verdana"/>
                <a:cs typeface="Verdana"/>
              </a:rPr>
              <a:t>Ruraux : 28%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36350" y="2834091"/>
            <a:ext cx="17325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latin typeface="Verdana"/>
                <a:cs typeface="Verdana"/>
              </a:rPr>
              <a:t>Ruraux : </a:t>
            </a:r>
            <a:r>
              <a:rPr lang="fr-FR" sz="1500" b="1" dirty="0">
                <a:solidFill>
                  <a:srgbClr val="00B050"/>
                </a:solidFill>
                <a:latin typeface="Verdana"/>
                <a:cs typeface="Verdana"/>
              </a:rPr>
              <a:t>67%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897861" y="3902537"/>
            <a:ext cx="3078182" cy="70788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CSP+ : 41%</a:t>
            </a:r>
          </a:p>
          <a:p>
            <a:pPr algn="ctr"/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Agglomération parisienne : 41%</a:t>
            </a:r>
          </a:p>
          <a:p>
            <a:pPr algn="ctr"/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Moins de 35 ans : 37</a:t>
            </a:r>
            <a:r>
              <a:rPr lang="fr-FR" sz="1000" dirty="0" smtClean="0">
                <a:solidFill>
                  <a:srgbClr val="3366FF"/>
                </a:solidFill>
                <a:latin typeface="Verdana"/>
                <a:cs typeface="Verdana"/>
              </a:rPr>
              <a:t>%</a:t>
            </a:r>
            <a:endParaRPr lang="fr-FR" sz="1000" dirty="0">
              <a:solidFill>
                <a:srgbClr val="3366FF"/>
              </a:solidFill>
              <a:latin typeface="Verdana"/>
              <a:cs typeface="Verdana"/>
            </a:endParaRPr>
          </a:p>
          <a:p>
            <a:pPr algn="ctr"/>
            <a:r>
              <a:rPr lang="fr-FR" sz="1000" dirty="0">
                <a:solidFill>
                  <a:srgbClr val="3366FF"/>
                </a:solidFill>
                <a:latin typeface="Verdana"/>
                <a:cs typeface="Verdana"/>
              </a:rPr>
              <a:t>Commune de 100 000 habitants et + : 35%  </a:t>
            </a:r>
          </a:p>
        </p:txBody>
      </p:sp>
      <p:sp>
        <p:nvSpPr>
          <p:cNvPr id="11" name="ZoneTexte 8"/>
          <p:cNvSpPr txBox="1"/>
          <p:nvPr/>
        </p:nvSpPr>
        <p:spPr>
          <a:xfrm>
            <a:off x="250883" y="3902537"/>
            <a:ext cx="3303504" cy="400110"/>
          </a:xfrm>
          <a:prstGeom prst="rect">
            <a:avLst/>
          </a:prstGeom>
          <a:noFill/>
          <a:ln>
            <a:solidFill>
              <a:srgbClr val="C61C47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" dirty="0">
                <a:latin typeface="Verdana"/>
                <a:cs typeface="Verdana"/>
              </a:rPr>
              <a:t>35-49 ans : 69%</a:t>
            </a:r>
          </a:p>
          <a:p>
            <a:pPr algn="ctr"/>
            <a:r>
              <a:rPr lang="fr-FR" sz="1000" dirty="0">
                <a:latin typeface="Verdana"/>
                <a:cs typeface="Verdana"/>
              </a:rPr>
              <a:t>CSP- : 66%</a:t>
            </a:r>
          </a:p>
        </p:txBody>
      </p:sp>
    </p:spTree>
    <p:extLst>
      <p:ext uri="{BB962C8B-B14F-4D97-AF65-F5344CB8AC3E}">
        <p14:creationId xmlns:p14="http://schemas.microsoft.com/office/powerpoint/2010/main" val="2620811755"/>
      </p:ext>
    </p:extLst>
  </p:cSld>
  <p:clrMapOvr>
    <a:masterClrMapping/>
  </p:clrMapOvr>
</p:sld>
</file>

<file path=ppt/theme/theme1.xml><?xml version="1.0" encoding="utf-8"?>
<a:theme xmlns:a="http://schemas.openxmlformats.org/drawingml/2006/main" name="Résultats complets - SIG - Post test Radicalisation">
  <a:themeElements>
    <a:clrScheme name="Personnalisée 4">
      <a:dk1>
        <a:srgbClr val="FFFFFF"/>
      </a:dk1>
      <a:lt1>
        <a:srgbClr val="404040"/>
      </a:lt1>
      <a:dk2>
        <a:srgbClr val="FFFFFF"/>
      </a:dk2>
      <a:lt2>
        <a:srgbClr val="000000"/>
      </a:lt2>
      <a:accent1>
        <a:srgbClr val="F90004"/>
      </a:accent1>
      <a:accent2>
        <a:srgbClr val="EC2606"/>
      </a:accent2>
      <a:accent3>
        <a:srgbClr val="FD5608"/>
      </a:accent3>
      <a:accent4>
        <a:srgbClr val="C61C47"/>
      </a:accent4>
      <a:accent5>
        <a:srgbClr val="7BC9EE"/>
      </a:accent5>
      <a:accent6>
        <a:srgbClr val="AFD52C"/>
      </a:accent6>
      <a:hlink>
        <a:srgbClr val="404040"/>
      </a:hlink>
      <a:folHlink>
        <a:srgbClr val="191919"/>
      </a:folHlink>
    </a:clrScheme>
    <a:fontScheme name="Fox Presentation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9050">
          <a:gradFill flip="none" rotWithShape="1">
            <a:gsLst>
              <a:gs pos="100000">
                <a:srgbClr val="FB6B00"/>
              </a:gs>
              <a:gs pos="82000">
                <a:srgbClr val="FB6B00"/>
              </a:gs>
              <a:gs pos="62000">
                <a:srgbClr val="FB6500"/>
              </a:gs>
              <a:gs pos="40000">
                <a:srgbClr val="F84A04"/>
              </a:gs>
              <a:gs pos="19000">
                <a:schemeClr val="accent3"/>
              </a:gs>
              <a:gs pos="0">
                <a:srgbClr val="EF2E0A"/>
              </a:gs>
            </a:gsLst>
            <a:lin ang="0" scaled="1"/>
            <a:tileRect/>
          </a:gra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Verdana" charset="0"/>
            <a:ea typeface="Verdana" charset="0"/>
            <a:cs typeface="Verdan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tx2"/>
          </a:solidFill>
          <a:prstDash val="solid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Verdana"/>
            <a:cs typeface="Verdan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que New BVA.pptx" id="{33A2F396-944E-443F-A829-7D9CC77056FC}" vid="{B9491C51-34E5-4EA5-B7D2-D0AF07F1D3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CC0000"/>
    </a:dk2>
    <a:lt2>
      <a:srgbClr val="0EA54B"/>
    </a:lt2>
    <a:accent1>
      <a:srgbClr val="EC4822"/>
    </a:accent1>
    <a:accent2>
      <a:srgbClr val="643296"/>
    </a:accent2>
    <a:accent3>
      <a:srgbClr val="FF9600"/>
    </a:accent3>
    <a:accent4>
      <a:srgbClr val="0096C8"/>
    </a:accent4>
    <a:accent5>
      <a:srgbClr val="D60093"/>
    </a:accent5>
    <a:accent6>
      <a:srgbClr val="00009B"/>
    </a:accent6>
    <a:hlink>
      <a:srgbClr val="000000"/>
    </a:hlink>
    <a:folHlink>
      <a:srgbClr val="262626"/>
    </a:folHlink>
  </a:clrScheme>
  <a:fontScheme name="BV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CC0000"/>
    </a:dk2>
    <a:lt2>
      <a:srgbClr val="0EA54B"/>
    </a:lt2>
    <a:accent1>
      <a:srgbClr val="EC4822"/>
    </a:accent1>
    <a:accent2>
      <a:srgbClr val="643296"/>
    </a:accent2>
    <a:accent3>
      <a:srgbClr val="FF9600"/>
    </a:accent3>
    <a:accent4>
      <a:srgbClr val="0096C8"/>
    </a:accent4>
    <a:accent5>
      <a:srgbClr val="D60093"/>
    </a:accent5>
    <a:accent6>
      <a:srgbClr val="00009B"/>
    </a:accent6>
    <a:hlink>
      <a:srgbClr val="000000"/>
    </a:hlink>
    <a:folHlink>
      <a:srgbClr val="262626"/>
    </a:folHlink>
  </a:clrScheme>
  <a:fontScheme name="BV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CC0000"/>
    </a:dk2>
    <a:lt2>
      <a:srgbClr val="0EA54B"/>
    </a:lt2>
    <a:accent1>
      <a:srgbClr val="EC4822"/>
    </a:accent1>
    <a:accent2>
      <a:srgbClr val="643296"/>
    </a:accent2>
    <a:accent3>
      <a:srgbClr val="FF9600"/>
    </a:accent3>
    <a:accent4>
      <a:srgbClr val="0096C8"/>
    </a:accent4>
    <a:accent5>
      <a:srgbClr val="D60093"/>
    </a:accent5>
    <a:accent6>
      <a:srgbClr val="00009B"/>
    </a:accent6>
    <a:hlink>
      <a:srgbClr val="000000"/>
    </a:hlink>
    <a:folHlink>
      <a:srgbClr val="262626"/>
    </a:folHlink>
  </a:clrScheme>
  <a:fontScheme name="BV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CC0000"/>
    </a:dk2>
    <a:lt2>
      <a:srgbClr val="0EA54B"/>
    </a:lt2>
    <a:accent1>
      <a:srgbClr val="EC4822"/>
    </a:accent1>
    <a:accent2>
      <a:srgbClr val="643296"/>
    </a:accent2>
    <a:accent3>
      <a:srgbClr val="FF9600"/>
    </a:accent3>
    <a:accent4>
      <a:srgbClr val="0096C8"/>
    </a:accent4>
    <a:accent5>
      <a:srgbClr val="D60093"/>
    </a:accent5>
    <a:accent6>
      <a:srgbClr val="00009B"/>
    </a:accent6>
    <a:hlink>
      <a:srgbClr val="000000"/>
    </a:hlink>
    <a:folHlink>
      <a:srgbClr val="262626"/>
    </a:folHlink>
  </a:clrScheme>
  <a:fontScheme name="BV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CC0000"/>
    </a:dk2>
    <a:lt2>
      <a:srgbClr val="0EA54B"/>
    </a:lt2>
    <a:accent1>
      <a:srgbClr val="EC4822"/>
    </a:accent1>
    <a:accent2>
      <a:srgbClr val="643296"/>
    </a:accent2>
    <a:accent3>
      <a:srgbClr val="FF9600"/>
    </a:accent3>
    <a:accent4>
      <a:srgbClr val="0096C8"/>
    </a:accent4>
    <a:accent5>
      <a:srgbClr val="D60093"/>
    </a:accent5>
    <a:accent6>
      <a:srgbClr val="00009B"/>
    </a:accent6>
    <a:hlink>
      <a:srgbClr val="000000"/>
    </a:hlink>
    <a:folHlink>
      <a:srgbClr val="262626"/>
    </a:folHlink>
  </a:clrScheme>
  <a:fontScheme name="BV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CC0000"/>
    </a:dk2>
    <a:lt2>
      <a:srgbClr val="0EA54B"/>
    </a:lt2>
    <a:accent1>
      <a:srgbClr val="EC4822"/>
    </a:accent1>
    <a:accent2>
      <a:srgbClr val="643296"/>
    </a:accent2>
    <a:accent3>
      <a:srgbClr val="FF9600"/>
    </a:accent3>
    <a:accent4>
      <a:srgbClr val="0096C8"/>
    </a:accent4>
    <a:accent5>
      <a:srgbClr val="D60093"/>
    </a:accent5>
    <a:accent6>
      <a:srgbClr val="00009B"/>
    </a:accent6>
    <a:hlink>
      <a:srgbClr val="000000"/>
    </a:hlink>
    <a:folHlink>
      <a:srgbClr val="262626"/>
    </a:folHlink>
  </a:clrScheme>
  <a:fontScheme name="BV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CC0000"/>
    </a:dk2>
    <a:lt2>
      <a:srgbClr val="0EA54B"/>
    </a:lt2>
    <a:accent1>
      <a:srgbClr val="EC4822"/>
    </a:accent1>
    <a:accent2>
      <a:srgbClr val="643296"/>
    </a:accent2>
    <a:accent3>
      <a:srgbClr val="FF9600"/>
    </a:accent3>
    <a:accent4>
      <a:srgbClr val="0096C8"/>
    </a:accent4>
    <a:accent5>
      <a:srgbClr val="D60093"/>
    </a:accent5>
    <a:accent6>
      <a:srgbClr val="00009B"/>
    </a:accent6>
    <a:hlink>
      <a:srgbClr val="000000"/>
    </a:hlink>
    <a:folHlink>
      <a:srgbClr val="262626"/>
    </a:folHlink>
  </a:clrScheme>
  <a:fontScheme name="BV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CC0000"/>
    </a:dk2>
    <a:lt2>
      <a:srgbClr val="0EA54B"/>
    </a:lt2>
    <a:accent1>
      <a:srgbClr val="EC4822"/>
    </a:accent1>
    <a:accent2>
      <a:srgbClr val="643296"/>
    </a:accent2>
    <a:accent3>
      <a:srgbClr val="FF9600"/>
    </a:accent3>
    <a:accent4>
      <a:srgbClr val="0096C8"/>
    </a:accent4>
    <a:accent5>
      <a:srgbClr val="D60093"/>
    </a:accent5>
    <a:accent6>
      <a:srgbClr val="00009B"/>
    </a:accent6>
    <a:hlink>
      <a:srgbClr val="000000"/>
    </a:hlink>
    <a:folHlink>
      <a:srgbClr val="262626"/>
    </a:folHlink>
  </a:clrScheme>
  <a:fontScheme name="BV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CC0000"/>
    </a:dk2>
    <a:lt2>
      <a:srgbClr val="0EA54B"/>
    </a:lt2>
    <a:accent1>
      <a:srgbClr val="EC4822"/>
    </a:accent1>
    <a:accent2>
      <a:srgbClr val="643296"/>
    </a:accent2>
    <a:accent3>
      <a:srgbClr val="FF9600"/>
    </a:accent3>
    <a:accent4>
      <a:srgbClr val="0096C8"/>
    </a:accent4>
    <a:accent5>
      <a:srgbClr val="D60093"/>
    </a:accent5>
    <a:accent6>
      <a:srgbClr val="00009B"/>
    </a:accent6>
    <a:hlink>
      <a:srgbClr val="000000"/>
    </a:hlink>
    <a:folHlink>
      <a:srgbClr val="262626"/>
    </a:folHlink>
  </a:clrScheme>
  <a:fontScheme name="BV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CC0000"/>
    </a:dk2>
    <a:lt2>
      <a:srgbClr val="0EA54B"/>
    </a:lt2>
    <a:accent1>
      <a:srgbClr val="EC4822"/>
    </a:accent1>
    <a:accent2>
      <a:srgbClr val="643296"/>
    </a:accent2>
    <a:accent3>
      <a:srgbClr val="FF9600"/>
    </a:accent3>
    <a:accent4>
      <a:srgbClr val="0096C8"/>
    </a:accent4>
    <a:accent5>
      <a:srgbClr val="D60093"/>
    </a:accent5>
    <a:accent6>
      <a:srgbClr val="00009B"/>
    </a:accent6>
    <a:hlink>
      <a:srgbClr val="000000"/>
    </a:hlink>
    <a:folHlink>
      <a:srgbClr val="262626"/>
    </a:folHlink>
  </a:clrScheme>
  <a:fontScheme name="BV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CC0000"/>
    </a:dk2>
    <a:lt2>
      <a:srgbClr val="0EA54B"/>
    </a:lt2>
    <a:accent1>
      <a:srgbClr val="EC4822"/>
    </a:accent1>
    <a:accent2>
      <a:srgbClr val="643296"/>
    </a:accent2>
    <a:accent3>
      <a:srgbClr val="FF9600"/>
    </a:accent3>
    <a:accent4>
      <a:srgbClr val="0096C8"/>
    </a:accent4>
    <a:accent5>
      <a:srgbClr val="D60093"/>
    </a:accent5>
    <a:accent6>
      <a:srgbClr val="00009B"/>
    </a:accent6>
    <a:hlink>
      <a:srgbClr val="000000"/>
    </a:hlink>
    <a:folHlink>
      <a:srgbClr val="262626"/>
    </a:folHlink>
  </a:clrScheme>
  <a:fontScheme name="BV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CC0000"/>
    </a:dk2>
    <a:lt2>
      <a:srgbClr val="0EA54B"/>
    </a:lt2>
    <a:accent1>
      <a:srgbClr val="EC4822"/>
    </a:accent1>
    <a:accent2>
      <a:srgbClr val="643296"/>
    </a:accent2>
    <a:accent3>
      <a:srgbClr val="FF9600"/>
    </a:accent3>
    <a:accent4>
      <a:srgbClr val="0096C8"/>
    </a:accent4>
    <a:accent5>
      <a:srgbClr val="D60093"/>
    </a:accent5>
    <a:accent6>
      <a:srgbClr val="00009B"/>
    </a:accent6>
    <a:hlink>
      <a:srgbClr val="000000"/>
    </a:hlink>
    <a:folHlink>
      <a:srgbClr val="262626"/>
    </a:folHlink>
  </a:clrScheme>
  <a:fontScheme name="BV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CC0000"/>
    </a:dk2>
    <a:lt2>
      <a:srgbClr val="0EA54B"/>
    </a:lt2>
    <a:accent1>
      <a:srgbClr val="EC4822"/>
    </a:accent1>
    <a:accent2>
      <a:srgbClr val="643296"/>
    </a:accent2>
    <a:accent3>
      <a:srgbClr val="FF9600"/>
    </a:accent3>
    <a:accent4>
      <a:srgbClr val="0096C8"/>
    </a:accent4>
    <a:accent5>
      <a:srgbClr val="D60093"/>
    </a:accent5>
    <a:accent6>
      <a:srgbClr val="00009B"/>
    </a:accent6>
    <a:hlink>
      <a:srgbClr val="000000"/>
    </a:hlink>
    <a:folHlink>
      <a:srgbClr val="262626"/>
    </a:folHlink>
  </a:clrScheme>
  <a:fontScheme name="BV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CC0000"/>
    </a:dk2>
    <a:lt2>
      <a:srgbClr val="0EA54B"/>
    </a:lt2>
    <a:accent1>
      <a:srgbClr val="EC4822"/>
    </a:accent1>
    <a:accent2>
      <a:srgbClr val="643296"/>
    </a:accent2>
    <a:accent3>
      <a:srgbClr val="FF9600"/>
    </a:accent3>
    <a:accent4>
      <a:srgbClr val="0096C8"/>
    </a:accent4>
    <a:accent5>
      <a:srgbClr val="D60093"/>
    </a:accent5>
    <a:accent6>
      <a:srgbClr val="00009B"/>
    </a:accent6>
    <a:hlink>
      <a:srgbClr val="000000"/>
    </a:hlink>
    <a:folHlink>
      <a:srgbClr val="262626"/>
    </a:folHlink>
  </a:clrScheme>
  <a:fontScheme name="BV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CC0000"/>
    </a:dk2>
    <a:lt2>
      <a:srgbClr val="0EA54B"/>
    </a:lt2>
    <a:accent1>
      <a:srgbClr val="EC4822"/>
    </a:accent1>
    <a:accent2>
      <a:srgbClr val="643296"/>
    </a:accent2>
    <a:accent3>
      <a:srgbClr val="FF9600"/>
    </a:accent3>
    <a:accent4>
      <a:srgbClr val="0096C8"/>
    </a:accent4>
    <a:accent5>
      <a:srgbClr val="D60093"/>
    </a:accent5>
    <a:accent6>
      <a:srgbClr val="00009B"/>
    </a:accent6>
    <a:hlink>
      <a:srgbClr val="000000"/>
    </a:hlink>
    <a:folHlink>
      <a:srgbClr val="262626"/>
    </a:folHlink>
  </a:clrScheme>
  <a:fontScheme name="BVA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Résultats complets - SIG - Post test Radicalisation.potx</Template>
  <TotalTime>5160</TotalTime>
  <Words>2791</Words>
  <Application>Microsoft Office PowerPoint</Application>
  <PresentationFormat>Grand écran</PresentationFormat>
  <Paragraphs>510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4" baseType="lpstr">
      <vt:lpstr>Arial</vt:lpstr>
      <vt:lpstr>Calibri</vt:lpstr>
      <vt:lpstr>Helvetica Neue</vt:lpstr>
      <vt:lpstr>Open Sans Light</vt:lpstr>
      <vt:lpstr>Roboto Condensed</vt:lpstr>
      <vt:lpstr>Roboto Condensed bold</vt:lpstr>
      <vt:lpstr>Roboto Condensed Light</vt:lpstr>
      <vt:lpstr>Trebuchet MS</vt:lpstr>
      <vt:lpstr>Verdana</vt:lpstr>
      <vt:lpstr>Wingdings</vt:lpstr>
      <vt:lpstr>Résultats complets - SIG - Post test Radicalisation</vt:lpstr>
      <vt:lpstr>Présentation PowerPoint</vt:lpstr>
      <vt:lpstr>Le cadre de l’intervention</vt:lpstr>
      <vt:lpstr>Méthodologie</vt:lpstr>
      <vt:lpstr>Les attentes des Français par rapport à la formation professionnelle</vt:lpstr>
      <vt:lpstr>La formation professionnelle est très populaire auprès des Français</vt:lpstr>
      <vt:lpstr>Si la formation professionnelle est appréciée, c’est qu’elle valorise les actifs, optimise leurs compétences et donc leurs carrières</vt:lpstr>
      <vt:lpstr>Pour ses 14 % de détracteurs, la formation professionnelle manque d’intérêt et n’est pas toujours adaptée ou accessible</vt:lpstr>
      <vt:lpstr>Deux tiers des 15-64 ans considèrent que la formation professionnelle n’occupe pas une place assez importante dans la carrière des salariés</vt:lpstr>
      <vt:lpstr>La formation professionnelle est bien perçue mais reste peu connue : deux tiers des Français se déclarent mal informés</vt:lpstr>
      <vt:lpstr>De la même façon, seuls quelques dispositifs sont bien connus du grand public – notamment le bilan de compétences, la VAE et le CIF</vt:lpstr>
      <vt:lpstr>De nombreux modes de formation pâtissent en outre d’un déficit de notoriété</vt:lpstr>
      <vt:lpstr>L’expérience des formateurs, le coût, et la localisation des centres de formation : les informations les plus importantes sur la formation professionnelle</vt:lpstr>
      <vt:lpstr>Pour améliorer la formation professionnelle, des attentes tournées en priorité vers l’information et le financement</vt:lpstr>
      <vt:lpstr>La formation professionnelle en général : s’ils étaient président de la République, les Français privilégieraient les formations pour se reconvertir</vt:lpstr>
      <vt:lpstr>Les attentes des Français par rapport à la formation</vt:lpstr>
      <vt:lpstr>L’apprentissage : un mode de formation très populaire, devant le contrat de professionnalisation moins bien connu mais également populaire</vt:lpstr>
      <vt:lpstr>Par ailleurs, un fort potentiel de recommandation de l’apprentissage : 76% des Français conseilleraient à leurs enfants ou à un proche de se former de cette façon</vt:lpstr>
      <vt:lpstr>L’apprentissage : s’ils étaient président de la République, les Français ouvriraient l’apprentissage à toutes les filières, aux plus jeunes, voire intensifieraient la pratique professionnelle</vt:lpstr>
      <vt:lpstr>Les Français et le financement de la formation</vt:lpstr>
      <vt:lpstr>Les financeurs de la formation professionnelle : une bonne identification de Pôle emploi et des régions, mais des connaissances plus limitées des financeurs sectoriels</vt:lpstr>
      <vt:lpstr>Financement : s’ils étaient président de la République, les Français simplifieraient l’offre et se tourneraient en priorité vers les jeunes déscolarisés et les chômeurs de longue durée</vt:lpstr>
      <vt:lpstr>Les budgets alloués à la formation professionnelle, qu’ils bénéficient aux salariés ou aux demandeurs d’emploi, sont jugés insuffisants par une large majorité des Français</vt:lpstr>
      <vt:lpstr>Un dispositif plébiscité à démocratiser, sur lequel il est nécessaire de communiquer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Elise BAL</dc:creator>
  <cp:lastModifiedBy>Erwan LESTROHAN</cp:lastModifiedBy>
  <cp:revision>429</cp:revision>
  <cp:lastPrinted>2017-01-18T16:20:32Z</cp:lastPrinted>
  <dcterms:created xsi:type="dcterms:W3CDTF">2016-12-08T10:31:41Z</dcterms:created>
  <dcterms:modified xsi:type="dcterms:W3CDTF">2017-02-27T11:56:42Z</dcterms:modified>
</cp:coreProperties>
</file>